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80" r:id="rId7"/>
    <p:sldId id="277" r:id="rId8"/>
    <p:sldId id="266" r:id="rId9"/>
    <p:sldId id="278" r:id="rId10"/>
    <p:sldId id="268" r:id="rId11"/>
    <p:sldId id="269" r:id="rId12"/>
    <p:sldId id="279" r:id="rId13"/>
    <p:sldId id="270" r:id="rId14"/>
    <p:sldId id="276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0119FD8-72B1-4E12-9EF3-4C78CB42A374}">
          <p14:sldIdLst>
            <p14:sldId id="275"/>
            <p14:sldId id="257"/>
            <p14:sldId id="258"/>
            <p14:sldId id="259"/>
            <p14:sldId id="260"/>
            <p14:sldId id="280"/>
            <p14:sldId id="277"/>
            <p14:sldId id="266"/>
            <p14:sldId id="278"/>
            <p14:sldId id="268"/>
            <p14:sldId id="269"/>
            <p14:sldId id="279"/>
            <p14:sldId id="270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>
        <p:scale>
          <a:sx n="73" d="100"/>
          <a:sy n="73" d="100"/>
        </p:scale>
        <p:origin x="-516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95984" y="2421636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AB9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772" y="792480"/>
            <a:ext cx="9598152" cy="162153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223772" y="792480"/>
            <a:ext cx="9598660" cy="1621790"/>
          </a:xfrm>
          <a:custGeom>
            <a:avLst/>
            <a:gdLst/>
            <a:ahLst/>
            <a:cxnLst/>
            <a:rect l="l" t="t" r="r" b="b"/>
            <a:pathLst>
              <a:path w="9598660" h="1621789">
                <a:moveTo>
                  <a:pt x="0" y="0"/>
                </a:moveTo>
                <a:lnTo>
                  <a:pt x="9598152" y="0"/>
                </a:lnTo>
                <a:lnTo>
                  <a:pt x="9598152" y="1053592"/>
                </a:lnTo>
                <a:lnTo>
                  <a:pt x="4988560" y="1053592"/>
                </a:lnTo>
                <a:lnTo>
                  <a:pt x="4988560" y="1321562"/>
                </a:lnTo>
                <a:lnTo>
                  <a:pt x="5204460" y="1321562"/>
                </a:lnTo>
                <a:lnTo>
                  <a:pt x="4799076" y="1621536"/>
                </a:lnTo>
                <a:lnTo>
                  <a:pt x="4393692" y="1321562"/>
                </a:lnTo>
                <a:lnTo>
                  <a:pt x="4609592" y="1321562"/>
                </a:lnTo>
                <a:lnTo>
                  <a:pt x="4609592" y="1053592"/>
                </a:lnTo>
                <a:lnTo>
                  <a:pt x="0" y="105359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DD8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78041" y="2441524"/>
            <a:ext cx="5111750" cy="3687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AB9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236" y="699516"/>
            <a:ext cx="8753856" cy="97840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269236" y="699516"/>
            <a:ext cx="8754110" cy="978535"/>
          </a:xfrm>
          <a:custGeom>
            <a:avLst/>
            <a:gdLst/>
            <a:ahLst/>
            <a:cxnLst/>
            <a:rect l="l" t="t" r="r" b="b"/>
            <a:pathLst>
              <a:path w="8754110" h="978535">
                <a:moveTo>
                  <a:pt x="0" y="163068"/>
                </a:moveTo>
                <a:lnTo>
                  <a:pt x="5826" y="119723"/>
                </a:lnTo>
                <a:lnTo>
                  <a:pt x="22267" y="80772"/>
                </a:lnTo>
                <a:lnTo>
                  <a:pt x="47767" y="47767"/>
                </a:lnTo>
                <a:lnTo>
                  <a:pt x="80771" y="22267"/>
                </a:lnTo>
                <a:lnTo>
                  <a:pt x="119723" y="5826"/>
                </a:lnTo>
                <a:lnTo>
                  <a:pt x="163068" y="0"/>
                </a:lnTo>
                <a:lnTo>
                  <a:pt x="8590788" y="0"/>
                </a:lnTo>
                <a:lnTo>
                  <a:pt x="8634132" y="5826"/>
                </a:lnTo>
                <a:lnTo>
                  <a:pt x="8673084" y="22267"/>
                </a:lnTo>
                <a:lnTo>
                  <a:pt x="8706088" y="47767"/>
                </a:lnTo>
                <a:lnTo>
                  <a:pt x="8731588" y="80772"/>
                </a:lnTo>
                <a:lnTo>
                  <a:pt x="8748029" y="119723"/>
                </a:lnTo>
                <a:lnTo>
                  <a:pt x="8753856" y="163068"/>
                </a:lnTo>
                <a:lnTo>
                  <a:pt x="8753856" y="815339"/>
                </a:lnTo>
                <a:lnTo>
                  <a:pt x="8748029" y="858684"/>
                </a:lnTo>
                <a:lnTo>
                  <a:pt x="8731588" y="897636"/>
                </a:lnTo>
                <a:lnTo>
                  <a:pt x="8706088" y="930640"/>
                </a:lnTo>
                <a:lnTo>
                  <a:pt x="8673084" y="956140"/>
                </a:lnTo>
                <a:lnTo>
                  <a:pt x="8634132" y="972581"/>
                </a:lnTo>
                <a:lnTo>
                  <a:pt x="8590788" y="978408"/>
                </a:lnTo>
                <a:lnTo>
                  <a:pt x="163068" y="978408"/>
                </a:lnTo>
                <a:lnTo>
                  <a:pt x="119723" y="972581"/>
                </a:lnTo>
                <a:lnTo>
                  <a:pt x="80772" y="956140"/>
                </a:lnTo>
                <a:lnTo>
                  <a:pt x="47767" y="930640"/>
                </a:lnTo>
                <a:lnTo>
                  <a:pt x="22267" y="897636"/>
                </a:lnTo>
                <a:lnTo>
                  <a:pt x="5826" y="858684"/>
                </a:lnTo>
                <a:lnTo>
                  <a:pt x="0" y="815339"/>
                </a:lnTo>
                <a:lnTo>
                  <a:pt x="0" y="163068"/>
                </a:lnTo>
                <a:close/>
              </a:path>
            </a:pathLst>
          </a:custGeom>
          <a:ln w="9144">
            <a:solidFill>
              <a:srgbClr val="DD8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8327" y="645033"/>
            <a:ext cx="7975345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8787" y="2027936"/>
            <a:ext cx="10774425" cy="3738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info@cppisp33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1" y="685800"/>
            <a:ext cx="110490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1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912364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240">
            <a:solidFill>
              <a:srgbClr val="AB9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82396" y="935736"/>
            <a:ext cx="4540250" cy="1381125"/>
            <a:chOff x="882396" y="935736"/>
            <a:chExt cx="4540250" cy="1381125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6968" y="940308"/>
              <a:ext cx="4530852" cy="1371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6968" y="940308"/>
              <a:ext cx="4531360" cy="1371600"/>
            </a:xfrm>
            <a:custGeom>
              <a:avLst/>
              <a:gdLst/>
              <a:ahLst/>
              <a:cxnLst/>
              <a:rect l="l" t="t" r="r" b="b"/>
              <a:pathLst>
                <a:path w="4531360" h="13716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4302252" y="0"/>
                  </a:lnTo>
                  <a:lnTo>
                    <a:pt x="4348318" y="4644"/>
                  </a:lnTo>
                  <a:lnTo>
                    <a:pt x="4391227" y="17966"/>
                  </a:lnTo>
                  <a:lnTo>
                    <a:pt x="4430058" y="39045"/>
                  </a:lnTo>
                  <a:lnTo>
                    <a:pt x="4463891" y="66960"/>
                  </a:lnTo>
                  <a:lnTo>
                    <a:pt x="4491806" y="100793"/>
                  </a:lnTo>
                  <a:lnTo>
                    <a:pt x="4512885" y="139624"/>
                  </a:lnTo>
                  <a:lnTo>
                    <a:pt x="4526207" y="182533"/>
                  </a:lnTo>
                  <a:lnTo>
                    <a:pt x="4530852" y="228600"/>
                  </a:lnTo>
                  <a:lnTo>
                    <a:pt x="4530852" y="1143000"/>
                  </a:lnTo>
                  <a:lnTo>
                    <a:pt x="4526207" y="1189066"/>
                  </a:lnTo>
                  <a:lnTo>
                    <a:pt x="4512885" y="1231975"/>
                  </a:lnTo>
                  <a:lnTo>
                    <a:pt x="4491806" y="1270806"/>
                  </a:lnTo>
                  <a:lnTo>
                    <a:pt x="4463891" y="1304639"/>
                  </a:lnTo>
                  <a:lnTo>
                    <a:pt x="4430058" y="1332554"/>
                  </a:lnTo>
                  <a:lnTo>
                    <a:pt x="4391227" y="1353633"/>
                  </a:lnTo>
                  <a:lnTo>
                    <a:pt x="4348318" y="1366955"/>
                  </a:lnTo>
                  <a:lnTo>
                    <a:pt x="4302252" y="1371600"/>
                  </a:lnTo>
                  <a:lnTo>
                    <a:pt x="228600" y="1371600"/>
                  </a:lnTo>
                  <a:lnTo>
                    <a:pt x="182529" y="1366955"/>
                  </a:lnTo>
                  <a:lnTo>
                    <a:pt x="139619" y="1353633"/>
                  </a:lnTo>
                  <a:lnTo>
                    <a:pt x="100788" y="1332554"/>
                  </a:lnTo>
                  <a:lnTo>
                    <a:pt x="66955" y="1304639"/>
                  </a:lnTo>
                  <a:lnTo>
                    <a:pt x="39041" y="1270806"/>
                  </a:lnTo>
                  <a:lnTo>
                    <a:pt x="17964" y="1231975"/>
                  </a:lnTo>
                  <a:lnTo>
                    <a:pt x="4644" y="1189066"/>
                  </a:lnTo>
                  <a:lnTo>
                    <a:pt x="0" y="1143000"/>
                  </a:lnTo>
                  <a:lnTo>
                    <a:pt x="0" y="228600"/>
                  </a:lnTo>
                  <a:close/>
                </a:path>
              </a:pathLst>
            </a:custGeom>
            <a:ln w="9143">
              <a:solidFill>
                <a:srgbClr val="DD8B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0909" y="1159205"/>
            <a:ext cx="404241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0" marR="5080" indent="-1181735">
              <a:lnSpc>
                <a:spcPct val="100000"/>
              </a:lnSpc>
              <a:spcBef>
                <a:spcPts val="95"/>
              </a:spcBef>
            </a:pPr>
            <a:r>
              <a:rPr b="1" spc="5" dirty="0">
                <a:solidFill>
                  <a:srgbClr val="C00000"/>
                </a:solidFill>
                <a:latin typeface="Times New Roman"/>
                <a:cs typeface="Times New Roman"/>
              </a:rPr>
              <a:t>Процедура</a:t>
            </a:r>
            <a:r>
              <a:rPr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обследования </a:t>
            </a:r>
            <a:r>
              <a:rPr b="1" spc="-6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85" dirty="0">
                <a:solidFill>
                  <a:srgbClr val="C00000"/>
                </a:solidFill>
                <a:latin typeface="Times New Roman"/>
                <a:cs typeface="Times New Roman"/>
              </a:rPr>
              <a:t>ПМПК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663184" y="673608"/>
            <a:ext cx="5565775" cy="5511165"/>
            <a:chOff x="5663184" y="673608"/>
            <a:chExt cx="5565775" cy="5511165"/>
          </a:xfrm>
        </p:grpSpPr>
        <p:sp>
          <p:nvSpPr>
            <p:cNvPr id="8" name="object 8"/>
            <p:cNvSpPr/>
            <p:nvPr/>
          </p:nvSpPr>
          <p:spPr>
            <a:xfrm>
              <a:off x="5663184" y="673608"/>
              <a:ext cx="5565775" cy="5511165"/>
            </a:xfrm>
            <a:custGeom>
              <a:avLst/>
              <a:gdLst/>
              <a:ahLst/>
              <a:cxnLst/>
              <a:rect l="l" t="t" r="r" b="b"/>
              <a:pathLst>
                <a:path w="5565775" h="5511165">
                  <a:moveTo>
                    <a:pt x="5565648" y="0"/>
                  </a:moveTo>
                  <a:lnTo>
                    <a:pt x="0" y="0"/>
                  </a:lnTo>
                  <a:lnTo>
                    <a:pt x="0" y="5510784"/>
                  </a:lnTo>
                  <a:lnTo>
                    <a:pt x="5565648" y="5510784"/>
                  </a:lnTo>
                  <a:lnTo>
                    <a:pt x="5565648" y="0"/>
                  </a:lnTo>
                  <a:close/>
                </a:path>
              </a:pathLst>
            </a:custGeom>
            <a:solidFill>
              <a:srgbClr val="6B6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21652" y="4488179"/>
              <a:ext cx="2649220" cy="1590040"/>
            </a:xfrm>
            <a:custGeom>
              <a:avLst/>
              <a:gdLst/>
              <a:ahLst/>
              <a:cxnLst/>
              <a:rect l="l" t="t" r="r" b="b"/>
              <a:pathLst>
                <a:path w="2649220" h="1590039">
                  <a:moveTo>
                    <a:pt x="2648711" y="0"/>
                  </a:moveTo>
                  <a:lnTo>
                    <a:pt x="0" y="0"/>
                  </a:lnTo>
                  <a:lnTo>
                    <a:pt x="0" y="1589532"/>
                  </a:lnTo>
                  <a:lnTo>
                    <a:pt x="2648711" y="1589532"/>
                  </a:lnTo>
                  <a:lnTo>
                    <a:pt x="2648711" y="0"/>
                  </a:lnTo>
                  <a:close/>
                </a:path>
              </a:pathLst>
            </a:custGeom>
            <a:solidFill>
              <a:srgbClr val="803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21652" y="4488179"/>
              <a:ext cx="2649220" cy="1590040"/>
            </a:xfrm>
            <a:custGeom>
              <a:avLst/>
              <a:gdLst/>
              <a:ahLst/>
              <a:cxnLst/>
              <a:rect l="l" t="t" r="r" b="b"/>
              <a:pathLst>
                <a:path w="2649220" h="1590039">
                  <a:moveTo>
                    <a:pt x="0" y="1589532"/>
                  </a:moveTo>
                  <a:lnTo>
                    <a:pt x="2648711" y="1589532"/>
                  </a:lnTo>
                  <a:lnTo>
                    <a:pt x="2648711" y="0"/>
                  </a:lnTo>
                  <a:lnTo>
                    <a:pt x="0" y="0"/>
                  </a:lnTo>
                  <a:lnTo>
                    <a:pt x="0" y="158953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84538"/>
              </p:ext>
            </p:extLst>
          </p:nvPr>
        </p:nvGraphicFramePr>
        <p:xfrm>
          <a:off x="5657088" y="673608"/>
          <a:ext cx="5563234" cy="55107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8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9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668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B6F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9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440"/>
                        </a:lnSpc>
                      </a:pPr>
                      <a:endParaRPr lang="ru-RU" sz="1300" spc="-20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440"/>
                        </a:lnSpc>
                      </a:pPr>
                      <a:endParaRPr lang="ru-RU" sz="1300" spc="-20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440"/>
                        </a:lnSpc>
                      </a:pPr>
                      <a:r>
                        <a:rPr sz="1300" spc="-20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Обследование</a:t>
                      </a:r>
                      <a:r>
                        <a:rPr sz="1300" spc="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всегда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проходит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59055" marR="52705" indent="3175" algn="ctr">
                        <a:lnSpc>
                          <a:spcPct val="84400"/>
                        </a:lnSpc>
                        <a:spcBef>
                          <a:spcPts val="125"/>
                        </a:spcBef>
                      </a:pPr>
                      <a:r>
                        <a:rPr sz="13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присутствии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родителей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законных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представителей.</a:t>
                      </a:r>
                      <a:r>
                        <a:rPr sz="1300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AAE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6B6F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2069" marR="45085" algn="ctr">
                        <a:lnSpc>
                          <a:spcPts val="1320"/>
                        </a:lnSpc>
                        <a:spcBef>
                          <a:spcPts val="990"/>
                        </a:spcBef>
                      </a:pPr>
                      <a:r>
                        <a:rPr sz="13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Специалист </a:t>
                      </a:r>
                      <a:r>
                        <a:rPr sz="13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комиссии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задаст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ребенку </a:t>
                      </a:r>
                      <a:r>
                        <a:rPr sz="1300" spc="-3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попросит </a:t>
                      </a:r>
                      <a:r>
                        <a:rPr sz="13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выполнить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задания.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C1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65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6F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1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 marR="177800" indent="1905" algn="ctr">
                        <a:lnSpc>
                          <a:spcPts val="1320"/>
                        </a:lnSpc>
                        <a:spcBef>
                          <a:spcPts val="1005"/>
                        </a:spcBef>
                      </a:pPr>
                      <a:r>
                        <a:rPr sz="13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Все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методики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обследования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подбираются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учетом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возраста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300" spc="-3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возможностей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ребенка.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095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6B6F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7790" marR="87630" algn="ctr">
                        <a:lnSpc>
                          <a:spcPts val="1320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Объективные</a:t>
                      </a:r>
                      <a:r>
                        <a:rPr sz="1300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выводы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специалистов </a:t>
                      </a:r>
                      <a:r>
                        <a:rPr sz="1300" spc="-3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ПМПК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результатам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0020" marR="153035" indent="-635" algn="ctr">
                        <a:lnSpc>
                          <a:spcPct val="84400"/>
                        </a:lnSpc>
                      </a:pPr>
                      <a:r>
                        <a:rPr sz="13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диагностических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обследований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будут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являться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основанием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3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принятия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решения 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оформления </a:t>
                      </a:r>
                      <a:r>
                        <a:rPr sz="1300" spc="-3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заключения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ПМПК.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739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986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1155"/>
                        </a:spcBef>
                      </a:pPr>
                      <a:r>
                        <a:rPr sz="13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После </a:t>
                      </a:r>
                      <a:r>
                        <a:rPr sz="13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обследования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ребенка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3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родителем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проводится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консультация.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37335" marR="1530985" indent="362585">
                        <a:lnSpc>
                          <a:spcPts val="1310"/>
                        </a:lnSpc>
                        <a:spcBef>
                          <a:spcPts val="135"/>
                        </a:spcBef>
                      </a:pPr>
                      <a:r>
                        <a:rPr sz="13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Внимательно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выслушайте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рекомендации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специалистов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ПМПК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53539" marR="1645920" indent="1270" algn="ctr">
                        <a:lnSpc>
                          <a:spcPct val="84400"/>
                        </a:lnSpc>
                      </a:pPr>
                      <a:r>
                        <a:rPr sz="13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результатам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обследования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ребенка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(запишите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важную </a:t>
                      </a:r>
                      <a:r>
                        <a:rPr sz="13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информацию).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Задайте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вопросы, </a:t>
                      </a:r>
                      <a:r>
                        <a:rPr sz="1300" spc="-3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уточните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то,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непонятно.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983" y="2987039"/>
            <a:ext cx="3643884" cy="2727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912364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240">
            <a:solidFill>
              <a:srgbClr val="AB9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82396" y="935736"/>
            <a:ext cx="4540250" cy="1381125"/>
            <a:chOff x="882396" y="935736"/>
            <a:chExt cx="4540250" cy="1381125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6968" y="940308"/>
              <a:ext cx="4530852" cy="1371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6968" y="940308"/>
              <a:ext cx="4531360" cy="1371600"/>
            </a:xfrm>
            <a:custGeom>
              <a:avLst/>
              <a:gdLst/>
              <a:ahLst/>
              <a:cxnLst/>
              <a:rect l="l" t="t" r="r" b="b"/>
              <a:pathLst>
                <a:path w="4531360" h="13716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4302252" y="0"/>
                  </a:lnTo>
                  <a:lnTo>
                    <a:pt x="4348318" y="4644"/>
                  </a:lnTo>
                  <a:lnTo>
                    <a:pt x="4391227" y="17966"/>
                  </a:lnTo>
                  <a:lnTo>
                    <a:pt x="4430058" y="39045"/>
                  </a:lnTo>
                  <a:lnTo>
                    <a:pt x="4463891" y="66960"/>
                  </a:lnTo>
                  <a:lnTo>
                    <a:pt x="4491806" y="100793"/>
                  </a:lnTo>
                  <a:lnTo>
                    <a:pt x="4512885" y="139624"/>
                  </a:lnTo>
                  <a:lnTo>
                    <a:pt x="4526207" y="182533"/>
                  </a:lnTo>
                  <a:lnTo>
                    <a:pt x="4530852" y="228600"/>
                  </a:lnTo>
                  <a:lnTo>
                    <a:pt x="4530852" y="1143000"/>
                  </a:lnTo>
                  <a:lnTo>
                    <a:pt x="4526207" y="1189066"/>
                  </a:lnTo>
                  <a:lnTo>
                    <a:pt x="4512885" y="1231975"/>
                  </a:lnTo>
                  <a:lnTo>
                    <a:pt x="4491806" y="1270806"/>
                  </a:lnTo>
                  <a:lnTo>
                    <a:pt x="4463891" y="1304639"/>
                  </a:lnTo>
                  <a:lnTo>
                    <a:pt x="4430058" y="1332554"/>
                  </a:lnTo>
                  <a:lnTo>
                    <a:pt x="4391227" y="1353633"/>
                  </a:lnTo>
                  <a:lnTo>
                    <a:pt x="4348318" y="1366955"/>
                  </a:lnTo>
                  <a:lnTo>
                    <a:pt x="4302252" y="1371600"/>
                  </a:lnTo>
                  <a:lnTo>
                    <a:pt x="228600" y="1371600"/>
                  </a:lnTo>
                  <a:lnTo>
                    <a:pt x="182529" y="1366955"/>
                  </a:lnTo>
                  <a:lnTo>
                    <a:pt x="139619" y="1353633"/>
                  </a:lnTo>
                  <a:lnTo>
                    <a:pt x="100788" y="1332554"/>
                  </a:lnTo>
                  <a:lnTo>
                    <a:pt x="66955" y="1304639"/>
                  </a:lnTo>
                  <a:lnTo>
                    <a:pt x="39041" y="1270806"/>
                  </a:lnTo>
                  <a:lnTo>
                    <a:pt x="17964" y="1231975"/>
                  </a:lnTo>
                  <a:lnTo>
                    <a:pt x="4644" y="1189066"/>
                  </a:lnTo>
                  <a:lnTo>
                    <a:pt x="0" y="1143000"/>
                  </a:lnTo>
                  <a:lnTo>
                    <a:pt x="0" y="228600"/>
                  </a:lnTo>
                  <a:close/>
                </a:path>
              </a:pathLst>
            </a:custGeom>
            <a:ln w="9143">
              <a:solidFill>
                <a:srgbClr val="DD8B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8425" y="1159205"/>
            <a:ext cx="416877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759" marR="5080" indent="-480695">
              <a:lnSpc>
                <a:spcPct val="100000"/>
              </a:lnSpc>
              <a:spcBef>
                <a:spcPts val="95"/>
              </a:spcBef>
            </a:pPr>
            <a:r>
              <a:rPr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Результаты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обследования: </a:t>
            </a:r>
            <a:r>
              <a:rPr b="1" spc="-6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заключение </a:t>
            </a:r>
            <a:r>
              <a:rPr b="1" spc="85" dirty="0">
                <a:solidFill>
                  <a:srgbClr val="C00000"/>
                </a:solidFill>
                <a:latin typeface="Times New Roman"/>
                <a:cs typeface="Times New Roman"/>
              </a:rPr>
              <a:t>ПМПК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" y="2886455"/>
            <a:ext cx="4863084" cy="286207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724144" y="771144"/>
            <a:ext cx="5892165" cy="5316220"/>
            <a:chOff x="5724144" y="771144"/>
            <a:chExt cx="5892165" cy="5316220"/>
          </a:xfrm>
        </p:grpSpPr>
        <p:sp>
          <p:nvSpPr>
            <p:cNvPr id="9" name="object 9"/>
            <p:cNvSpPr/>
            <p:nvPr/>
          </p:nvSpPr>
          <p:spPr>
            <a:xfrm>
              <a:off x="5731764" y="771144"/>
              <a:ext cx="5876925" cy="5316220"/>
            </a:xfrm>
            <a:custGeom>
              <a:avLst/>
              <a:gdLst/>
              <a:ahLst/>
              <a:cxnLst/>
              <a:rect l="l" t="t" r="r" b="b"/>
              <a:pathLst>
                <a:path w="5876925" h="5316220">
                  <a:moveTo>
                    <a:pt x="5876544" y="0"/>
                  </a:moveTo>
                  <a:lnTo>
                    <a:pt x="0" y="0"/>
                  </a:lnTo>
                  <a:lnTo>
                    <a:pt x="0" y="5315711"/>
                  </a:lnTo>
                  <a:lnTo>
                    <a:pt x="5876544" y="5315711"/>
                  </a:lnTo>
                  <a:lnTo>
                    <a:pt x="5876544" y="0"/>
                  </a:lnTo>
                  <a:close/>
                </a:path>
              </a:pathLst>
            </a:custGeom>
            <a:solidFill>
              <a:srgbClr val="6B6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31764" y="982980"/>
              <a:ext cx="5876925" cy="946785"/>
            </a:xfrm>
            <a:custGeom>
              <a:avLst/>
              <a:gdLst/>
              <a:ahLst/>
              <a:cxnLst/>
              <a:rect l="l" t="t" r="r" b="b"/>
              <a:pathLst>
                <a:path w="5876925" h="946785">
                  <a:moveTo>
                    <a:pt x="5718810" y="0"/>
                  </a:moveTo>
                  <a:lnTo>
                    <a:pt x="157734" y="0"/>
                  </a:lnTo>
                  <a:lnTo>
                    <a:pt x="107874" y="8040"/>
                  </a:lnTo>
                  <a:lnTo>
                    <a:pt x="64574" y="30431"/>
                  </a:lnTo>
                  <a:lnTo>
                    <a:pt x="30431" y="64574"/>
                  </a:lnTo>
                  <a:lnTo>
                    <a:pt x="8040" y="107874"/>
                  </a:lnTo>
                  <a:lnTo>
                    <a:pt x="0" y="157734"/>
                  </a:lnTo>
                  <a:lnTo>
                    <a:pt x="0" y="788670"/>
                  </a:lnTo>
                  <a:lnTo>
                    <a:pt x="8040" y="838529"/>
                  </a:lnTo>
                  <a:lnTo>
                    <a:pt x="30431" y="881829"/>
                  </a:lnTo>
                  <a:lnTo>
                    <a:pt x="64574" y="915972"/>
                  </a:lnTo>
                  <a:lnTo>
                    <a:pt x="107874" y="938363"/>
                  </a:lnTo>
                  <a:lnTo>
                    <a:pt x="157734" y="946404"/>
                  </a:lnTo>
                  <a:lnTo>
                    <a:pt x="5718810" y="946404"/>
                  </a:lnTo>
                  <a:lnTo>
                    <a:pt x="5768669" y="938363"/>
                  </a:lnTo>
                  <a:lnTo>
                    <a:pt x="5811969" y="915972"/>
                  </a:lnTo>
                  <a:lnTo>
                    <a:pt x="5846112" y="881829"/>
                  </a:lnTo>
                  <a:lnTo>
                    <a:pt x="5868503" y="838529"/>
                  </a:lnTo>
                  <a:lnTo>
                    <a:pt x="5876544" y="788670"/>
                  </a:lnTo>
                  <a:lnTo>
                    <a:pt x="5876544" y="157734"/>
                  </a:lnTo>
                  <a:lnTo>
                    <a:pt x="5868503" y="107874"/>
                  </a:lnTo>
                  <a:lnTo>
                    <a:pt x="5846112" y="64574"/>
                  </a:lnTo>
                  <a:lnTo>
                    <a:pt x="5811969" y="30431"/>
                  </a:lnTo>
                  <a:lnTo>
                    <a:pt x="5768669" y="8040"/>
                  </a:lnTo>
                  <a:lnTo>
                    <a:pt x="5718810" y="0"/>
                  </a:lnTo>
                  <a:close/>
                </a:path>
              </a:pathLst>
            </a:custGeom>
            <a:solidFill>
              <a:srgbClr val="CAA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31764" y="982980"/>
              <a:ext cx="5876925" cy="946785"/>
            </a:xfrm>
            <a:custGeom>
              <a:avLst/>
              <a:gdLst/>
              <a:ahLst/>
              <a:cxnLst/>
              <a:rect l="l" t="t" r="r" b="b"/>
              <a:pathLst>
                <a:path w="5876925" h="946785">
                  <a:moveTo>
                    <a:pt x="0" y="157734"/>
                  </a:moveTo>
                  <a:lnTo>
                    <a:pt x="8040" y="107874"/>
                  </a:lnTo>
                  <a:lnTo>
                    <a:pt x="30431" y="64574"/>
                  </a:lnTo>
                  <a:lnTo>
                    <a:pt x="64574" y="30431"/>
                  </a:lnTo>
                  <a:lnTo>
                    <a:pt x="107874" y="8040"/>
                  </a:lnTo>
                  <a:lnTo>
                    <a:pt x="157734" y="0"/>
                  </a:lnTo>
                  <a:lnTo>
                    <a:pt x="5718810" y="0"/>
                  </a:lnTo>
                  <a:lnTo>
                    <a:pt x="5768669" y="8040"/>
                  </a:lnTo>
                  <a:lnTo>
                    <a:pt x="5811969" y="30431"/>
                  </a:lnTo>
                  <a:lnTo>
                    <a:pt x="5846112" y="64574"/>
                  </a:lnTo>
                  <a:lnTo>
                    <a:pt x="5868503" y="107874"/>
                  </a:lnTo>
                  <a:lnTo>
                    <a:pt x="5876544" y="157734"/>
                  </a:lnTo>
                  <a:lnTo>
                    <a:pt x="5876544" y="788670"/>
                  </a:lnTo>
                  <a:lnTo>
                    <a:pt x="5868503" y="838529"/>
                  </a:lnTo>
                  <a:lnTo>
                    <a:pt x="5846112" y="881829"/>
                  </a:lnTo>
                  <a:lnTo>
                    <a:pt x="5811969" y="915972"/>
                  </a:lnTo>
                  <a:lnTo>
                    <a:pt x="5768669" y="938363"/>
                  </a:lnTo>
                  <a:lnTo>
                    <a:pt x="5718810" y="946404"/>
                  </a:lnTo>
                  <a:lnTo>
                    <a:pt x="157734" y="946404"/>
                  </a:lnTo>
                  <a:lnTo>
                    <a:pt x="107874" y="938363"/>
                  </a:lnTo>
                  <a:lnTo>
                    <a:pt x="64574" y="915972"/>
                  </a:lnTo>
                  <a:lnTo>
                    <a:pt x="30431" y="881829"/>
                  </a:lnTo>
                  <a:lnTo>
                    <a:pt x="8040" y="838529"/>
                  </a:lnTo>
                  <a:lnTo>
                    <a:pt x="0" y="788670"/>
                  </a:lnTo>
                  <a:lnTo>
                    <a:pt x="0" y="15773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19647" y="1221486"/>
            <a:ext cx="5672455" cy="4197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5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Заключение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ПМПК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 представляет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собой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Times New Roman"/>
                <a:cs typeface="Times New Roman"/>
              </a:rPr>
              <a:t>документ,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котором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отражены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специальные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образовательные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условия 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обучению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воспитанию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ребенка.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24144" y="1961388"/>
            <a:ext cx="5892165" cy="3921760"/>
            <a:chOff x="5724144" y="1961388"/>
            <a:chExt cx="5892165" cy="3921760"/>
          </a:xfrm>
        </p:grpSpPr>
        <p:sp>
          <p:nvSpPr>
            <p:cNvPr id="14" name="object 14"/>
            <p:cNvSpPr/>
            <p:nvPr/>
          </p:nvSpPr>
          <p:spPr>
            <a:xfrm>
              <a:off x="5731764" y="1969008"/>
              <a:ext cx="5876925" cy="946785"/>
            </a:xfrm>
            <a:custGeom>
              <a:avLst/>
              <a:gdLst/>
              <a:ahLst/>
              <a:cxnLst/>
              <a:rect l="l" t="t" r="r" b="b"/>
              <a:pathLst>
                <a:path w="5876925" h="946785">
                  <a:moveTo>
                    <a:pt x="5718810" y="0"/>
                  </a:moveTo>
                  <a:lnTo>
                    <a:pt x="157734" y="0"/>
                  </a:lnTo>
                  <a:lnTo>
                    <a:pt x="107874" y="8040"/>
                  </a:lnTo>
                  <a:lnTo>
                    <a:pt x="64574" y="30431"/>
                  </a:lnTo>
                  <a:lnTo>
                    <a:pt x="30431" y="64574"/>
                  </a:lnTo>
                  <a:lnTo>
                    <a:pt x="8040" y="107874"/>
                  </a:lnTo>
                  <a:lnTo>
                    <a:pt x="0" y="157733"/>
                  </a:lnTo>
                  <a:lnTo>
                    <a:pt x="0" y="788669"/>
                  </a:lnTo>
                  <a:lnTo>
                    <a:pt x="8040" y="838529"/>
                  </a:lnTo>
                  <a:lnTo>
                    <a:pt x="30431" y="881829"/>
                  </a:lnTo>
                  <a:lnTo>
                    <a:pt x="64574" y="915972"/>
                  </a:lnTo>
                  <a:lnTo>
                    <a:pt x="107874" y="938363"/>
                  </a:lnTo>
                  <a:lnTo>
                    <a:pt x="157734" y="946403"/>
                  </a:lnTo>
                  <a:lnTo>
                    <a:pt x="5718810" y="946403"/>
                  </a:lnTo>
                  <a:lnTo>
                    <a:pt x="5768669" y="938363"/>
                  </a:lnTo>
                  <a:lnTo>
                    <a:pt x="5811969" y="915972"/>
                  </a:lnTo>
                  <a:lnTo>
                    <a:pt x="5846112" y="881829"/>
                  </a:lnTo>
                  <a:lnTo>
                    <a:pt x="5868503" y="838529"/>
                  </a:lnTo>
                  <a:lnTo>
                    <a:pt x="5876544" y="788669"/>
                  </a:lnTo>
                  <a:lnTo>
                    <a:pt x="5876544" y="157733"/>
                  </a:lnTo>
                  <a:lnTo>
                    <a:pt x="5868503" y="107874"/>
                  </a:lnTo>
                  <a:lnTo>
                    <a:pt x="5846112" y="64574"/>
                  </a:lnTo>
                  <a:lnTo>
                    <a:pt x="5811969" y="30431"/>
                  </a:lnTo>
                  <a:lnTo>
                    <a:pt x="5768669" y="8040"/>
                  </a:lnTo>
                  <a:lnTo>
                    <a:pt x="5718810" y="0"/>
                  </a:lnTo>
                  <a:close/>
                </a:path>
              </a:pathLst>
            </a:custGeom>
            <a:solidFill>
              <a:srgbClr val="4FC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31764" y="1969008"/>
              <a:ext cx="5876925" cy="946785"/>
            </a:xfrm>
            <a:custGeom>
              <a:avLst/>
              <a:gdLst/>
              <a:ahLst/>
              <a:cxnLst/>
              <a:rect l="l" t="t" r="r" b="b"/>
              <a:pathLst>
                <a:path w="5876925" h="946785">
                  <a:moveTo>
                    <a:pt x="0" y="157733"/>
                  </a:moveTo>
                  <a:lnTo>
                    <a:pt x="8040" y="107874"/>
                  </a:lnTo>
                  <a:lnTo>
                    <a:pt x="30431" y="64574"/>
                  </a:lnTo>
                  <a:lnTo>
                    <a:pt x="64574" y="30431"/>
                  </a:lnTo>
                  <a:lnTo>
                    <a:pt x="107874" y="8040"/>
                  </a:lnTo>
                  <a:lnTo>
                    <a:pt x="157734" y="0"/>
                  </a:lnTo>
                  <a:lnTo>
                    <a:pt x="5718810" y="0"/>
                  </a:lnTo>
                  <a:lnTo>
                    <a:pt x="5768669" y="8040"/>
                  </a:lnTo>
                  <a:lnTo>
                    <a:pt x="5811969" y="30431"/>
                  </a:lnTo>
                  <a:lnTo>
                    <a:pt x="5846112" y="64574"/>
                  </a:lnTo>
                  <a:lnTo>
                    <a:pt x="5868503" y="107874"/>
                  </a:lnTo>
                  <a:lnTo>
                    <a:pt x="5876544" y="157733"/>
                  </a:lnTo>
                  <a:lnTo>
                    <a:pt x="5876544" y="788669"/>
                  </a:lnTo>
                  <a:lnTo>
                    <a:pt x="5868503" y="838529"/>
                  </a:lnTo>
                  <a:lnTo>
                    <a:pt x="5846112" y="881829"/>
                  </a:lnTo>
                  <a:lnTo>
                    <a:pt x="5811969" y="915972"/>
                  </a:lnTo>
                  <a:lnTo>
                    <a:pt x="5768669" y="938363"/>
                  </a:lnTo>
                  <a:lnTo>
                    <a:pt x="5718810" y="946403"/>
                  </a:lnTo>
                  <a:lnTo>
                    <a:pt x="157734" y="946403"/>
                  </a:lnTo>
                  <a:lnTo>
                    <a:pt x="107874" y="938363"/>
                  </a:lnTo>
                  <a:lnTo>
                    <a:pt x="64574" y="915972"/>
                  </a:lnTo>
                  <a:lnTo>
                    <a:pt x="30431" y="881829"/>
                  </a:lnTo>
                  <a:lnTo>
                    <a:pt x="8040" y="838529"/>
                  </a:lnTo>
                  <a:lnTo>
                    <a:pt x="0" y="788669"/>
                  </a:lnTo>
                  <a:lnTo>
                    <a:pt x="0" y="15773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31764" y="2956560"/>
              <a:ext cx="5876925" cy="944880"/>
            </a:xfrm>
            <a:custGeom>
              <a:avLst/>
              <a:gdLst/>
              <a:ahLst/>
              <a:cxnLst/>
              <a:rect l="l" t="t" r="r" b="b"/>
              <a:pathLst>
                <a:path w="5876925" h="944879">
                  <a:moveTo>
                    <a:pt x="5719064" y="0"/>
                  </a:moveTo>
                  <a:lnTo>
                    <a:pt x="157480" y="0"/>
                  </a:lnTo>
                  <a:lnTo>
                    <a:pt x="107696" y="8026"/>
                  </a:lnTo>
                  <a:lnTo>
                    <a:pt x="64465" y="30378"/>
                  </a:lnTo>
                  <a:lnTo>
                    <a:pt x="30378" y="64465"/>
                  </a:lnTo>
                  <a:lnTo>
                    <a:pt x="8026" y="107696"/>
                  </a:lnTo>
                  <a:lnTo>
                    <a:pt x="0" y="157479"/>
                  </a:lnTo>
                  <a:lnTo>
                    <a:pt x="0" y="787400"/>
                  </a:lnTo>
                  <a:lnTo>
                    <a:pt x="8026" y="837183"/>
                  </a:lnTo>
                  <a:lnTo>
                    <a:pt x="30378" y="880414"/>
                  </a:lnTo>
                  <a:lnTo>
                    <a:pt x="64465" y="914501"/>
                  </a:lnTo>
                  <a:lnTo>
                    <a:pt x="107696" y="936853"/>
                  </a:lnTo>
                  <a:lnTo>
                    <a:pt x="157480" y="944879"/>
                  </a:lnTo>
                  <a:lnTo>
                    <a:pt x="5719064" y="944879"/>
                  </a:lnTo>
                  <a:lnTo>
                    <a:pt x="5768848" y="936853"/>
                  </a:lnTo>
                  <a:lnTo>
                    <a:pt x="5812078" y="914501"/>
                  </a:lnTo>
                  <a:lnTo>
                    <a:pt x="5846165" y="880414"/>
                  </a:lnTo>
                  <a:lnTo>
                    <a:pt x="5868517" y="837183"/>
                  </a:lnTo>
                  <a:lnTo>
                    <a:pt x="5876544" y="787400"/>
                  </a:lnTo>
                  <a:lnTo>
                    <a:pt x="5876544" y="157479"/>
                  </a:lnTo>
                  <a:lnTo>
                    <a:pt x="5868517" y="107696"/>
                  </a:lnTo>
                  <a:lnTo>
                    <a:pt x="5846165" y="64465"/>
                  </a:lnTo>
                  <a:lnTo>
                    <a:pt x="5812078" y="30378"/>
                  </a:lnTo>
                  <a:lnTo>
                    <a:pt x="5768847" y="8026"/>
                  </a:lnTo>
                  <a:lnTo>
                    <a:pt x="5719064" y="0"/>
                  </a:lnTo>
                  <a:close/>
                </a:path>
              </a:pathLst>
            </a:custGeom>
            <a:solidFill>
              <a:srgbClr val="409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31764" y="2956560"/>
              <a:ext cx="5876925" cy="944880"/>
            </a:xfrm>
            <a:custGeom>
              <a:avLst/>
              <a:gdLst/>
              <a:ahLst/>
              <a:cxnLst/>
              <a:rect l="l" t="t" r="r" b="b"/>
              <a:pathLst>
                <a:path w="5876925" h="944879">
                  <a:moveTo>
                    <a:pt x="0" y="157479"/>
                  </a:moveTo>
                  <a:lnTo>
                    <a:pt x="8026" y="107696"/>
                  </a:lnTo>
                  <a:lnTo>
                    <a:pt x="30378" y="64465"/>
                  </a:lnTo>
                  <a:lnTo>
                    <a:pt x="64465" y="30378"/>
                  </a:lnTo>
                  <a:lnTo>
                    <a:pt x="107696" y="8026"/>
                  </a:lnTo>
                  <a:lnTo>
                    <a:pt x="157480" y="0"/>
                  </a:lnTo>
                  <a:lnTo>
                    <a:pt x="5719064" y="0"/>
                  </a:lnTo>
                  <a:lnTo>
                    <a:pt x="5768847" y="8026"/>
                  </a:lnTo>
                  <a:lnTo>
                    <a:pt x="5812078" y="30378"/>
                  </a:lnTo>
                  <a:lnTo>
                    <a:pt x="5846165" y="64465"/>
                  </a:lnTo>
                  <a:lnTo>
                    <a:pt x="5868517" y="107696"/>
                  </a:lnTo>
                  <a:lnTo>
                    <a:pt x="5876544" y="157479"/>
                  </a:lnTo>
                  <a:lnTo>
                    <a:pt x="5876544" y="787400"/>
                  </a:lnTo>
                  <a:lnTo>
                    <a:pt x="5868517" y="837183"/>
                  </a:lnTo>
                  <a:lnTo>
                    <a:pt x="5846165" y="880414"/>
                  </a:lnTo>
                  <a:lnTo>
                    <a:pt x="5812078" y="914501"/>
                  </a:lnTo>
                  <a:lnTo>
                    <a:pt x="5768848" y="936853"/>
                  </a:lnTo>
                  <a:lnTo>
                    <a:pt x="5719064" y="944879"/>
                  </a:lnTo>
                  <a:lnTo>
                    <a:pt x="157480" y="944879"/>
                  </a:lnTo>
                  <a:lnTo>
                    <a:pt x="107696" y="936853"/>
                  </a:lnTo>
                  <a:lnTo>
                    <a:pt x="64465" y="914501"/>
                  </a:lnTo>
                  <a:lnTo>
                    <a:pt x="30378" y="880414"/>
                  </a:lnTo>
                  <a:lnTo>
                    <a:pt x="8026" y="837183"/>
                  </a:lnTo>
                  <a:lnTo>
                    <a:pt x="0" y="787400"/>
                  </a:lnTo>
                  <a:lnTo>
                    <a:pt x="0" y="15747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31764" y="3942588"/>
              <a:ext cx="5876925" cy="946785"/>
            </a:xfrm>
            <a:custGeom>
              <a:avLst/>
              <a:gdLst/>
              <a:ahLst/>
              <a:cxnLst/>
              <a:rect l="l" t="t" r="r" b="b"/>
              <a:pathLst>
                <a:path w="5876925" h="946785">
                  <a:moveTo>
                    <a:pt x="5718810" y="0"/>
                  </a:moveTo>
                  <a:lnTo>
                    <a:pt x="157734" y="0"/>
                  </a:lnTo>
                  <a:lnTo>
                    <a:pt x="107874" y="8040"/>
                  </a:lnTo>
                  <a:lnTo>
                    <a:pt x="64574" y="30431"/>
                  </a:lnTo>
                  <a:lnTo>
                    <a:pt x="30431" y="64574"/>
                  </a:lnTo>
                  <a:lnTo>
                    <a:pt x="8040" y="107874"/>
                  </a:lnTo>
                  <a:lnTo>
                    <a:pt x="0" y="157734"/>
                  </a:lnTo>
                  <a:lnTo>
                    <a:pt x="0" y="788669"/>
                  </a:lnTo>
                  <a:lnTo>
                    <a:pt x="8040" y="838529"/>
                  </a:lnTo>
                  <a:lnTo>
                    <a:pt x="30431" y="881829"/>
                  </a:lnTo>
                  <a:lnTo>
                    <a:pt x="64574" y="915972"/>
                  </a:lnTo>
                  <a:lnTo>
                    <a:pt x="107874" y="938363"/>
                  </a:lnTo>
                  <a:lnTo>
                    <a:pt x="157734" y="946404"/>
                  </a:lnTo>
                  <a:lnTo>
                    <a:pt x="5718810" y="946404"/>
                  </a:lnTo>
                  <a:lnTo>
                    <a:pt x="5768669" y="938363"/>
                  </a:lnTo>
                  <a:lnTo>
                    <a:pt x="5811969" y="915972"/>
                  </a:lnTo>
                  <a:lnTo>
                    <a:pt x="5846112" y="881829"/>
                  </a:lnTo>
                  <a:lnTo>
                    <a:pt x="5868503" y="838529"/>
                  </a:lnTo>
                  <a:lnTo>
                    <a:pt x="5876544" y="788669"/>
                  </a:lnTo>
                  <a:lnTo>
                    <a:pt x="5876544" y="157734"/>
                  </a:lnTo>
                  <a:lnTo>
                    <a:pt x="5868503" y="107874"/>
                  </a:lnTo>
                  <a:lnTo>
                    <a:pt x="5846112" y="64574"/>
                  </a:lnTo>
                  <a:lnTo>
                    <a:pt x="5811969" y="30431"/>
                  </a:lnTo>
                  <a:lnTo>
                    <a:pt x="5768669" y="8040"/>
                  </a:lnTo>
                  <a:lnTo>
                    <a:pt x="5718810" y="0"/>
                  </a:lnTo>
                  <a:close/>
                </a:path>
              </a:pathLst>
            </a:custGeom>
            <a:solidFill>
              <a:srgbClr val="6739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31764" y="3942588"/>
              <a:ext cx="5876925" cy="946785"/>
            </a:xfrm>
            <a:custGeom>
              <a:avLst/>
              <a:gdLst/>
              <a:ahLst/>
              <a:cxnLst/>
              <a:rect l="l" t="t" r="r" b="b"/>
              <a:pathLst>
                <a:path w="5876925" h="946785">
                  <a:moveTo>
                    <a:pt x="0" y="157734"/>
                  </a:moveTo>
                  <a:lnTo>
                    <a:pt x="8040" y="107874"/>
                  </a:lnTo>
                  <a:lnTo>
                    <a:pt x="30431" y="64574"/>
                  </a:lnTo>
                  <a:lnTo>
                    <a:pt x="64574" y="30431"/>
                  </a:lnTo>
                  <a:lnTo>
                    <a:pt x="107874" y="8040"/>
                  </a:lnTo>
                  <a:lnTo>
                    <a:pt x="157734" y="0"/>
                  </a:lnTo>
                  <a:lnTo>
                    <a:pt x="5718810" y="0"/>
                  </a:lnTo>
                  <a:lnTo>
                    <a:pt x="5768669" y="8040"/>
                  </a:lnTo>
                  <a:lnTo>
                    <a:pt x="5811969" y="30431"/>
                  </a:lnTo>
                  <a:lnTo>
                    <a:pt x="5846112" y="64574"/>
                  </a:lnTo>
                  <a:lnTo>
                    <a:pt x="5868503" y="107874"/>
                  </a:lnTo>
                  <a:lnTo>
                    <a:pt x="5876544" y="157734"/>
                  </a:lnTo>
                  <a:lnTo>
                    <a:pt x="5876544" y="788669"/>
                  </a:lnTo>
                  <a:lnTo>
                    <a:pt x="5868503" y="838529"/>
                  </a:lnTo>
                  <a:lnTo>
                    <a:pt x="5846112" y="881829"/>
                  </a:lnTo>
                  <a:lnTo>
                    <a:pt x="5811969" y="915972"/>
                  </a:lnTo>
                  <a:lnTo>
                    <a:pt x="5768669" y="938363"/>
                  </a:lnTo>
                  <a:lnTo>
                    <a:pt x="5718810" y="946404"/>
                  </a:lnTo>
                  <a:lnTo>
                    <a:pt x="157734" y="946404"/>
                  </a:lnTo>
                  <a:lnTo>
                    <a:pt x="107874" y="938363"/>
                  </a:lnTo>
                  <a:lnTo>
                    <a:pt x="64574" y="915972"/>
                  </a:lnTo>
                  <a:lnTo>
                    <a:pt x="30431" y="881829"/>
                  </a:lnTo>
                  <a:lnTo>
                    <a:pt x="8040" y="838529"/>
                  </a:lnTo>
                  <a:lnTo>
                    <a:pt x="0" y="788669"/>
                  </a:lnTo>
                  <a:lnTo>
                    <a:pt x="0" y="15773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31764" y="4928616"/>
              <a:ext cx="5876925" cy="946785"/>
            </a:xfrm>
            <a:custGeom>
              <a:avLst/>
              <a:gdLst/>
              <a:ahLst/>
              <a:cxnLst/>
              <a:rect l="l" t="t" r="r" b="b"/>
              <a:pathLst>
                <a:path w="5876925" h="946785">
                  <a:moveTo>
                    <a:pt x="5718810" y="0"/>
                  </a:moveTo>
                  <a:lnTo>
                    <a:pt x="157734" y="0"/>
                  </a:lnTo>
                  <a:lnTo>
                    <a:pt x="107874" y="8040"/>
                  </a:lnTo>
                  <a:lnTo>
                    <a:pt x="64574" y="30431"/>
                  </a:lnTo>
                  <a:lnTo>
                    <a:pt x="30431" y="64574"/>
                  </a:lnTo>
                  <a:lnTo>
                    <a:pt x="8040" y="107874"/>
                  </a:lnTo>
                  <a:lnTo>
                    <a:pt x="0" y="157733"/>
                  </a:lnTo>
                  <a:lnTo>
                    <a:pt x="0" y="788669"/>
                  </a:lnTo>
                  <a:lnTo>
                    <a:pt x="8040" y="838524"/>
                  </a:lnTo>
                  <a:lnTo>
                    <a:pt x="30431" y="881823"/>
                  </a:lnTo>
                  <a:lnTo>
                    <a:pt x="64574" y="915969"/>
                  </a:lnTo>
                  <a:lnTo>
                    <a:pt x="107874" y="938362"/>
                  </a:lnTo>
                  <a:lnTo>
                    <a:pt x="157734" y="946403"/>
                  </a:lnTo>
                  <a:lnTo>
                    <a:pt x="5718810" y="946403"/>
                  </a:lnTo>
                  <a:lnTo>
                    <a:pt x="5768669" y="938362"/>
                  </a:lnTo>
                  <a:lnTo>
                    <a:pt x="5811969" y="915969"/>
                  </a:lnTo>
                  <a:lnTo>
                    <a:pt x="5846112" y="881823"/>
                  </a:lnTo>
                  <a:lnTo>
                    <a:pt x="5868503" y="838524"/>
                  </a:lnTo>
                  <a:lnTo>
                    <a:pt x="5876544" y="788669"/>
                  </a:lnTo>
                  <a:lnTo>
                    <a:pt x="5876544" y="157733"/>
                  </a:lnTo>
                  <a:lnTo>
                    <a:pt x="5868503" y="107874"/>
                  </a:lnTo>
                  <a:lnTo>
                    <a:pt x="5846112" y="64574"/>
                  </a:lnTo>
                  <a:lnTo>
                    <a:pt x="5811969" y="30431"/>
                  </a:lnTo>
                  <a:lnTo>
                    <a:pt x="5768669" y="8040"/>
                  </a:lnTo>
                  <a:lnTo>
                    <a:pt x="5718810" y="0"/>
                  </a:lnTo>
                  <a:close/>
                </a:path>
              </a:pathLst>
            </a:custGeom>
            <a:solidFill>
              <a:srgbClr val="803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31764" y="4928616"/>
              <a:ext cx="5876925" cy="946785"/>
            </a:xfrm>
            <a:custGeom>
              <a:avLst/>
              <a:gdLst/>
              <a:ahLst/>
              <a:cxnLst/>
              <a:rect l="l" t="t" r="r" b="b"/>
              <a:pathLst>
                <a:path w="5876925" h="946785">
                  <a:moveTo>
                    <a:pt x="0" y="157733"/>
                  </a:moveTo>
                  <a:lnTo>
                    <a:pt x="8040" y="107874"/>
                  </a:lnTo>
                  <a:lnTo>
                    <a:pt x="30431" y="64574"/>
                  </a:lnTo>
                  <a:lnTo>
                    <a:pt x="64574" y="30431"/>
                  </a:lnTo>
                  <a:lnTo>
                    <a:pt x="107874" y="8040"/>
                  </a:lnTo>
                  <a:lnTo>
                    <a:pt x="157734" y="0"/>
                  </a:lnTo>
                  <a:lnTo>
                    <a:pt x="5718810" y="0"/>
                  </a:lnTo>
                  <a:lnTo>
                    <a:pt x="5768669" y="8040"/>
                  </a:lnTo>
                  <a:lnTo>
                    <a:pt x="5811969" y="30431"/>
                  </a:lnTo>
                  <a:lnTo>
                    <a:pt x="5846112" y="64574"/>
                  </a:lnTo>
                  <a:lnTo>
                    <a:pt x="5868503" y="107874"/>
                  </a:lnTo>
                  <a:lnTo>
                    <a:pt x="5876544" y="157733"/>
                  </a:lnTo>
                  <a:lnTo>
                    <a:pt x="5876544" y="788669"/>
                  </a:lnTo>
                  <a:lnTo>
                    <a:pt x="5868503" y="838524"/>
                  </a:lnTo>
                  <a:lnTo>
                    <a:pt x="5846112" y="881823"/>
                  </a:lnTo>
                  <a:lnTo>
                    <a:pt x="5811969" y="915969"/>
                  </a:lnTo>
                  <a:lnTo>
                    <a:pt x="5768669" y="938362"/>
                  </a:lnTo>
                  <a:lnTo>
                    <a:pt x="5718810" y="946403"/>
                  </a:lnTo>
                  <a:lnTo>
                    <a:pt x="157734" y="946403"/>
                  </a:lnTo>
                  <a:lnTo>
                    <a:pt x="107874" y="938362"/>
                  </a:lnTo>
                  <a:lnTo>
                    <a:pt x="64574" y="915969"/>
                  </a:lnTo>
                  <a:lnTo>
                    <a:pt x="30431" y="881823"/>
                  </a:lnTo>
                  <a:lnTo>
                    <a:pt x="8040" y="838524"/>
                  </a:lnTo>
                  <a:lnTo>
                    <a:pt x="0" y="788669"/>
                  </a:lnTo>
                  <a:lnTo>
                    <a:pt x="0" y="15773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123180" marR="213995">
              <a:lnSpc>
                <a:spcPts val="1420"/>
              </a:lnSpc>
              <a:spcBef>
                <a:spcPts val="365"/>
              </a:spcBef>
            </a:pPr>
            <a:r>
              <a:rPr spc="-30" dirty="0"/>
              <a:t>Включает </a:t>
            </a:r>
            <a:r>
              <a:rPr spc="-20" dirty="0"/>
              <a:t>рекомендации </a:t>
            </a:r>
            <a:r>
              <a:rPr spc="10" dirty="0"/>
              <a:t>по </a:t>
            </a:r>
            <a:r>
              <a:rPr spc="-15" dirty="0"/>
              <a:t>образовательной </a:t>
            </a:r>
            <a:r>
              <a:rPr spc="-30" dirty="0"/>
              <a:t>программе. </a:t>
            </a:r>
            <a:r>
              <a:rPr spc="-25" dirty="0"/>
              <a:t>Это </a:t>
            </a:r>
            <a:r>
              <a:rPr spc="-45" dirty="0"/>
              <a:t>может </a:t>
            </a:r>
            <a:r>
              <a:rPr spc="-40" dirty="0"/>
              <a:t>быть </a:t>
            </a:r>
            <a:r>
              <a:rPr spc="-335" dirty="0"/>
              <a:t> </a:t>
            </a:r>
            <a:r>
              <a:rPr spc="-30" dirty="0"/>
              <a:t>адаптированная </a:t>
            </a:r>
            <a:r>
              <a:rPr spc="5" dirty="0"/>
              <a:t>или </a:t>
            </a:r>
            <a:r>
              <a:rPr spc="-20" dirty="0"/>
              <a:t>основная </a:t>
            </a:r>
            <a:r>
              <a:rPr spc="-25" dirty="0"/>
              <a:t>образовательная </a:t>
            </a:r>
            <a:r>
              <a:rPr spc="-30" dirty="0"/>
              <a:t>программа </a:t>
            </a:r>
            <a:r>
              <a:rPr spc="-15" dirty="0"/>
              <a:t>дошкольного, </a:t>
            </a:r>
            <a:r>
              <a:rPr spc="-10" dirty="0"/>
              <a:t> </a:t>
            </a:r>
            <a:r>
              <a:rPr spc="-20" dirty="0"/>
              <a:t>начального, </a:t>
            </a:r>
            <a:r>
              <a:rPr spc="-15" dirty="0"/>
              <a:t>основного, </a:t>
            </a:r>
            <a:r>
              <a:rPr spc="-25" dirty="0"/>
              <a:t>среднего </a:t>
            </a:r>
            <a:r>
              <a:rPr spc="-15" dirty="0"/>
              <a:t>общего </a:t>
            </a:r>
            <a:r>
              <a:rPr spc="5" dirty="0"/>
              <a:t>или </a:t>
            </a:r>
            <a:r>
              <a:rPr spc="-5" dirty="0"/>
              <a:t>профессионального </a:t>
            </a:r>
            <a:r>
              <a:rPr dirty="0"/>
              <a:t> </a:t>
            </a:r>
            <a:r>
              <a:rPr spc="-20" dirty="0"/>
              <a:t>образования.</a:t>
            </a:r>
          </a:p>
          <a:p>
            <a:pPr marL="5110480">
              <a:lnSpc>
                <a:spcPct val="100000"/>
              </a:lnSpc>
            </a:pPr>
            <a:endParaRPr sz="1600" dirty="0"/>
          </a:p>
          <a:p>
            <a:pPr marL="5110480">
              <a:lnSpc>
                <a:spcPct val="100000"/>
              </a:lnSpc>
              <a:spcBef>
                <a:spcPts val="40"/>
              </a:spcBef>
            </a:pPr>
            <a:endParaRPr sz="1800" dirty="0"/>
          </a:p>
          <a:p>
            <a:pPr marL="5123180">
              <a:lnSpc>
                <a:spcPct val="100000"/>
              </a:lnSpc>
            </a:pPr>
            <a:r>
              <a:rPr spc="25" dirty="0"/>
              <a:t>Про</a:t>
            </a:r>
            <a:r>
              <a:rPr spc="-30" dirty="0"/>
              <a:t>гр</a:t>
            </a:r>
            <a:r>
              <a:rPr spc="-50" dirty="0"/>
              <a:t>а</a:t>
            </a:r>
            <a:r>
              <a:rPr spc="-65" dirty="0"/>
              <a:t>м</a:t>
            </a:r>
            <a:r>
              <a:rPr spc="-75" dirty="0"/>
              <a:t>м</a:t>
            </a:r>
            <a:r>
              <a:rPr spc="-50" dirty="0"/>
              <a:t>а</a:t>
            </a:r>
            <a:r>
              <a:rPr spc="-35" dirty="0"/>
              <a:t> </a:t>
            </a:r>
            <a:r>
              <a:rPr spc="-15" dirty="0"/>
              <a:t>р</a:t>
            </a:r>
            <a:r>
              <a:rPr spc="-10" dirty="0"/>
              <a:t>е</a:t>
            </a:r>
            <a:r>
              <a:rPr spc="-30" dirty="0"/>
              <a:t>ко</a:t>
            </a:r>
            <a:r>
              <a:rPr spc="-35" dirty="0"/>
              <a:t>ме</a:t>
            </a:r>
            <a:r>
              <a:rPr spc="-25" dirty="0"/>
              <a:t>н</a:t>
            </a:r>
            <a:r>
              <a:rPr spc="-85" dirty="0"/>
              <a:t>д</a:t>
            </a:r>
            <a:r>
              <a:rPr spc="-95" dirty="0"/>
              <a:t>у</a:t>
            </a:r>
            <a:r>
              <a:rPr spc="-40" dirty="0"/>
              <a:t>ет</a:t>
            </a:r>
            <a:r>
              <a:rPr spc="-55" dirty="0"/>
              <a:t>с</a:t>
            </a:r>
            <a:r>
              <a:rPr spc="-65" dirty="0"/>
              <a:t>я</a:t>
            </a:r>
            <a:r>
              <a:rPr spc="-45" dirty="0"/>
              <a:t> </a:t>
            </a:r>
            <a:r>
              <a:rPr spc="10" dirty="0"/>
              <a:t>н</a:t>
            </a:r>
            <a:r>
              <a:rPr spc="-50" dirty="0"/>
              <a:t>а</a:t>
            </a:r>
            <a:r>
              <a:rPr spc="-10" dirty="0"/>
              <a:t> </a:t>
            </a:r>
            <a:r>
              <a:rPr spc="-50" dirty="0"/>
              <a:t>ур</a:t>
            </a:r>
            <a:r>
              <a:rPr spc="-25" dirty="0"/>
              <a:t>ове</a:t>
            </a:r>
            <a:r>
              <a:rPr spc="-15" dirty="0"/>
              <a:t>н</a:t>
            </a:r>
            <a:r>
              <a:rPr spc="-30" dirty="0"/>
              <a:t>ь</a:t>
            </a:r>
            <a:r>
              <a:rPr spc="-25" dirty="0"/>
              <a:t> </a:t>
            </a:r>
            <a:r>
              <a:rPr spc="5" dirty="0"/>
              <a:t>о</a:t>
            </a:r>
            <a:r>
              <a:rPr spc="10" dirty="0"/>
              <a:t>б</a:t>
            </a:r>
            <a:r>
              <a:rPr spc="-25" dirty="0"/>
              <a:t>р</a:t>
            </a:r>
            <a:r>
              <a:rPr spc="-15" dirty="0"/>
              <a:t>а</a:t>
            </a:r>
            <a:r>
              <a:rPr spc="-35" dirty="0"/>
              <a:t>зов</a:t>
            </a:r>
            <a:r>
              <a:rPr spc="-40" dirty="0"/>
              <a:t>а</a:t>
            </a:r>
            <a:r>
              <a:rPr spc="10" dirty="0"/>
              <a:t>н</a:t>
            </a:r>
            <a:r>
              <a:rPr dirty="0"/>
              <a:t>и</a:t>
            </a:r>
            <a:r>
              <a:rPr spc="-55" dirty="0"/>
              <a:t>я.</a:t>
            </a:r>
          </a:p>
          <a:p>
            <a:pPr marL="5110480">
              <a:lnSpc>
                <a:spcPct val="100000"/>
              </a:lnSpc>
            </a:pPr>
            <a:endParaRPr sz="1600" dirty="0"/>
          </a:p>
          <a:p>
            <a:pPr marL="5110480">
              <a:lnSpc>
                <a:spcPct val="100000"/>
              </a:lnSpc>
              <a:spcBef>
                <a:spcPts val="30"/>
              </a:spcBef>
            </a:pPr>
            <a:endParaRPr sz="2050" dirty="0"/>
          </a:p>
          <a:p>
            <a:pPr marL="5123180" marR="381000">
              <a:lnSpc>
                <a:spcPts val="1420"/>
              </a:lnSpc>
            </a:pPr>
            <a:r>
              <a:rPr spc="-30" dirty="0"/>
              <a:t>Содержит </a:t>
            </a:r>
            <a:r>
              <a:rPr spc="-20" dirty="0"/>
              <a:t>специальные </a:t>
            </a:r>
            <a:r>
              <a:rPr spc="-25" dirty="0"/>
              <a:t>образовательные </a:t>
            </a:r>
            <a:r>
              <a:rPr spc="-45" dirty="0"/>
              <a:t>условия: </a:t>
            </a:r>
            <a:r>
              <a:rPr spc="-20" dirty="0"/>
              <a:t>специальные </a:t>
            </a:r>
            <a:r>
              <a:rPr spc="-40" dirty="0"/>
              <a:t>методы </a:t>
            </a:r>
            <a:r>
              <a:rPr spc="-335" dirty="0"/>
              <a:t> </a:t>
            </a:r>
            <a:r>
              <a:rPr spc="-25" dirty="0"/>
              <a:t>обучения,</a:t>
            </a:r>
            <a:r>
              <a:rPr spc="-35" dirty="0"/>
              <a:t> </a:t>
            </a:r>
            <a:r>
              <a:rPr spc="-20" dirty="0"/>
              <a:t>специальные</a:t>
            </a:r>
            <a:r>
              <a:rPr spc="-10" dirty="0"/>
              <a:t> </a:t>
            </a:r>
            <a:r>
              <a:rPr spc="-25" dirty="0"/>
              <a:t>учебники</a:t>
            </a:r>
            <a:r>
              <a:rPr dirty="0"/>
              <a:t> </a:t>
            </a:r>
            <a:r>
              <a:rPr spc="10" dirty="0"/>
              <a:t>и</a:t>
            </a:r>
            <a:r>
              <a:rPr spc="-35" dirty="0"/>
              <a:t> учебные </a:t>
            </a:r>
            <a:r>
              <a:rPr spc="-15" dirty="0"/>
              <a:t>пособия,</a:t>
            </a:r>
            <a:r>
              <a:rPr spc="-30" dirty="0"/>
              <a:t> </a:t>
            </a:r>
            <a:r>
              <a:rPr spc="-25" dirty="0"/>
              <a:t>специальные</a:t>
            </a:r>
          </a:p>
          <a:p>
            <a:pPr marL="5123180">
              <a:lnSpc>
                <a:spcPts val="1275"/>
              </a:lnSpc>
            </a:pPr>
            <a:r>
              <a:rPr spc="-25" dirty="0"/>
              <a:t>технические</a:t>
            </a:r>
            <a:r>
              <a:rPr spc="-35" dirty="0"/>
              <a:t> </a:t>
            </a:r>
            <a:r>
              <a:rPr spc="-40" dirty="0"/>
              <a:t>средства</a:t>
            </a:r>
            <a:r>
              <a:rPr spc="-30" dirty="0"/>
              <a:t> </a:t>
            </a:r>
            <a:r>
              <a:rPr spc="-25" dirty="0"/>
              <a:t>обучения,</a:t>
            </a:r>
            <a:r>
              <a:rPr dirty="0"/>
              <a:t> </a:t>
            </a:r>
            <a:r>
              <a:rPr spc="-60" dirty="0"/>
              <a:t>услуги</a:t>
            </a:r>
            <a:r>
              <a:rPr spc="-30" dirty="0"/>
              <a:t> ассистента</a:t>
            </a:r>
            <a:r>
              <a:rPr dirty="0"/>
              <a:t> </a:t>
            </a:r>
            <a:r>
              <a:rPr spc="-25" dirty="0"/>
              <a:t>(помощника),</a:t>
            </a:r>
            <a:r>
              <a:rPr spc="-5" dirty="0"/>
              <a:t> </a:t>
            </a:r>
            <a:r>
              <a:rPr spc="-20" dirty="0"/>
              <a:t>тьюторское</a:t>
            </a:r>
          </a:p>
          <a:p>
            <a:pPr marL="5123180">
              <a:lnSpc>
                <a:spcPts val="1550"/>
              </a:lnSpc>
            </a:pPr>
            <a:r>
              <a:rPr spc="-20" dirty="0"/>
              <a:t>сопровождение,</a:t>
            </a:r>
            <a:r>
              <a:rPr spc="-5" dirty="0"/>
              <a:t> </a:t>
            </a:r>
            <a:r>
              <a:rPr spc="-25" dirty="0"/>
              <a:t>рекомендации</a:t>
            </a:r>
            <a:r>
              <a:rPr spc="-30" dirty="0"/>
              <a:t> </a:t>
            </a:r>
            <a:r>
              <a:rPr spc="10" dirty="0"/>
              <a:t>по</a:t>
            </a:r>
            <a:r>
              <a:rPr spc="-15" dirty="0"/>
              <a:t> </a:t>
            </a:r>
            <a:r>
              <a:rPr dirty="0"/>
              <a:t>особой</a:t>
            </a:r>
            <a:r>
              <a:rPr spc="-30" dirty="0"/>
              <a:t> </a:t>
            </a:r>
            <a:r>
              <a:rPr spc="-10" dirty="0"/>
              <a:t>организации</a:t>
            </a:r>
            <a:r>
              <a:rPr spc="-50" dirty="0"/>
              <a:t> </a:t>
            </a:r>
            <a:r>
              <a:rPr spc="-25" dirty="0"/>
              <a:t>пространства.</a:t>
            </a:r>
          </a:p>
          <a:p>
            <a:pPr marL="5110480">
              <a:lnSpc>
                <a:spcPct val="100000"/>
              </a:lnSpc>
            </a:pPr>
            <a:endParaRPr sz="1600" dirty="0"/>
          </a:p>
          <a:p>
            <a:pPr marL="5123180">
              <a:lnSpc>
                <a:spcPts val="1550"/>
              </a:lnSpc>
            </a:pPr>
            <a:r>
              <a:rPr spc="-70" dirty="0"/>
              <a:t>В</a:t>
            </a:r>
            <a:r>
              <a:rPr spc="-5" dirty="0"/>
              <a:t> </a:t>
            </a:r>
            <a:r>
              <a:rPr spc="-25" dirty="0"/>
              <a:t>зависимости</a:t>
            </a:r>
            <a:r>
              <a:rPr spc="-10" dirty="0"/>
              <a:t> </a:t>
            </a:r>
            <a:r>
              <a:rPr spc="-15" dirty="0"/>
              <a:t>от</a:t>
            </a:r>
            <a:r>
              <a:rPr spc="-45" dirty="0"/>
              <a:t> </a:t>
            </a:r>
            <a:r>
              <a:rPr spc="-35" dirty="0"/>
              <a:t>индивидуальных </a:t>
            </a:r>
            <a:r>
              <a:rPr spc="-10" dirty="0"/>
              <a:t>особенностей</a:t>
            </a:r>
            <a:r>
              <a:rPr spc="-50" dirty="0"/>
              <a:t> </a:t>
            </a:r>
            <a:r>
              <a:rPr spc="10" dirty="0"/>
              <a:t>и</a:t>
            </a:r>
            <a:r>
              <a:rPr dirty="0"/>
              <a:t> </a:t>
            </a:r>
            <a:r>
              <a:rPr spc="-10" dirty="0"/>
              <a:t>потребностей</a:t>
            </a:r>
            <a:r>
              <a:rPr spc="-35" dirty="0"/>
              <a:t> </a:t>
            </a:r>
            <a:r>
              <a:rPr spc="-25" dirty="0"/>
              <a:t>ребенка</a:t>
            </a:r>
          </a:p>
          <a:p>
            <a:pPr marL="5123180" marR="368300">
              <a:lnSpc>
                <a:spcPts val="1420"/>
              </a:lnSpc>
              <a:spcBef>
                <a:spcPts val="130"/>
              </a:spcBef>
            </a:pPr>
            <a:r>
              <a:rPr spc="-50" dirty="0"/>
              <a:t>указываются </a:t>
            </a:r>
            <a:r>
              <a:rPr spc="-25" dirty="0"/>
              <a:t>направления </a:t>
            </a:r>
            <a:r>
              <a:rPr spc="-5" dirty="0"/>
              <a:t>коррекционной </a:t>
            </a:r>
            <a:r>
              <a:rPr spc="10" dirty="0"/>
              <a:t>и </a:t>
            </a:r>
            <a:r>
              <a:rPr spc="-5" dirty="0"/>
              <a:t>профилактической </a:t>
            </a:r>
            <a:r>
              <a:rPr spc="-20" dirty="0"/>
              <a:t>работы </a:t>
            </a:r>
            <a:r>
              <a:rPr spc="-335" dirty="0"/>
              <a:t> </a:t>
            </a:r>
            <a:r>
              <a:rPr spc="-20" dirty="0"/>
              <a:t>специалистов</a:t>
            </a:r>
            <a:r>
              <a:rPr spc="-40" dirty="0"/>
              <a:t> </a:t>
            </a:r>
            <a:r>
              <a:rPr spc="-20" dirty="0"/>
              <a:t>сопровождения</a:t>
            </a:r>
            <a:r>
              <a:rPr spc="-45" dirty="0"/>
              <a:t> </a:t>
            </a:r>
            <a:r>
              <a:rPr spc="-30" dirty="0"/>
              <a:t>(психолога,</a:t>
            </a:r>
            <a:r>
              <a:rPr spc="-35" dirty="0"/>
              <a:t> </a:t>
            </a:r>
            <a:r>
              <a:rPr spc="-20" dirty="0"/>
              <a:t>дефектолога,</a:t>
            </a:r>
            <a:r>
              <a:rPr spc="-10" dirty="0"/>
              <a:t> </a:t>
            </a:r>
            <a:r>
              <a:rPr spc="-30" dirty="0"/>
              <a:t>логопеда,</a:t>
            </a:r>
          </a:p>
          <a:p>
            <a:pPr marL="5123180">
              <a:lnSpc>
                <a:spcPts val="1410"/>
              </a:lnSpc>
            </a:pPr>
            <a:r>
              <a:rPr spc="-15" dirty="0"/>
              <a:t>социального</a:t>
            </a:r>
            <a:r>
              <a:rPr spc="-50" dirty="0"/>
              <a:t> </a:t>
            </a:r>
            <a:r>
              <a:rPr spc="-45" dirty="0"/>
              <a:t>педагога).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2268200" cy="689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7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912364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240">
            <a:solidFill>
              <a:srgbClr val="AB9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82396" y="935736"/>
            <a:ext cx="4540250" cy="1381125"/>
            <a:chOff x="882396" y="935736"/>
            <a:chExt cx="4540250" cy="1381125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6968" y="940308"/>
              <a:ext cx="4530852" cy="1371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6968" y="940308"/>
              <a:ext cx="4531360" cy="1371600"/>
            </a:xfrm>
            <a:custGeom>
              <a:avLst/>
              <a:gdLst/>
              <a:ahLst/>
              <a:cxnLst/>
              <a:rect l="l" t="t" r="r" b="b"/>
              <a:pathLst>
                <a:path w="4531360" h="13716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4302252" y="0"/>
                  </a:lnTo>
                  <a:lnTo>
                    <a:pt x="4348318" y="4644"/>
                  </a:lnTo>
                  <a:lnTo>
                    <a:pt x="4391227" y="17966"/>
                  </a:lnTo>
                  <a:lnTo>
                    <a:pt x="4430058" y="39045"/>
                  </a:lnTo>
                  <a:lnTo>
                    <a:pt x="4463891" y="66960"/>
                  </a:lnTo>
                  <a:lnTo>
                    <a:pt x="4491806" y="100793"/>
                  </a:lnTo>
                  <a:lnTo>
                    <a:pt x="4512885" y="139624"/>
                  </a:lnTo>
                  <a:lnTo>
                    <a:pt x="4526207" y="182533"/>
                  </a:lnTo>
                  <a:lnTo>
                    <a:pt x="4530852" y="228600"/>
                  </a:lnTo>
                  <a:lnTo>
                    <a:pt x="4530852" y="1143000"/>
                  </a:lnTo>
                  <a:lnTo>
                    <a:pt x="4526207" y="1189066"/>
                  </a:lnTo>
                  <a:lnTo>
                    <a:pt x="4512885" y="1231975"/>
                  </a:lnTo>
                  <a:lnTo>
                    <a:pt x="4491806" y="1270806"/>
                  </a:lnTo>
                  <a:lnTo>
                    <a:pt x="4463891" y="1304639"/>
                  </a:lnTo>
                  <a:lnTo>
                    <a:pt x="4430058" y="1332554"/>
                  </a:lnTo>
                  <a:lnTo>
                    <a:pt x="4391227" y="1353633"/>
                  </a:lnTo>
                  <a:lnTo>
                    <a:pt x="4348318" y="1366955"/>
                  </a:lnTo>
                  <a:lnTo>
                    <a:pt x="4302252" y="1371600"/>
                  </a:lnTo>
                  <a:lnTo>
                    <a:pt x="228600" y="1371600"/>
                  </a:lnTo>
                  <a:lnTo>
                    <a:pt x="182529" y="1366955"/>
                  </a:lnTo>
                  <a:lnTo>
                    <a:pt x="139619" y="1353633"/>
                  </a:lnTo>
                  <a:lnTo>
                    <a:pt x="100788" y="1332554"/>
                  </a:lnTo>
                  <a:lnTo>
                    <a:pt x="66955" y="1304639"/>
                  </a:lnTo>
                  <a:lnTo>
                    <a:pt x="39041" y="1270806"/>
                  </a:lnTo>
                  <a:lnTo>
                    <a:pt x="17964" y="1231975"/>
                  </a:lnTo>
                  <a:lnTo>
                    <a:pt x="4644" y="1189066"/>
                  </a:lnTo>
                  <a:lnTo>
                    <a:pt x="0" y="1143000"/>
                  </a:lnTo>
                  <a:lnTo>
                    <a:pt x="0" y="228600"/>
                  </a:lnTo>
                  <a:close/>
                </a:path>
              </a:pathLst>
            </a:custGeom>
            <a:ln w="9143">
              <a:solidFill>
                <a:srgbClr val="DD8B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36421" y="1159205"/>
            <a:ext cx="423227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95"/>
              </a:spcBef>
            </a:pPr>
            <a:r>
              <a:rPr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Результат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обследования </a:t>
            </a:r>
            <a:r>
              <a:rPr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80" dirty="0">
                <a:solidFill>
                  <a:srgbClr val="C00000"/>
                </a:solidFill>
                <a:latin typeface="Times New Roman"/>
                <a:cs typeface="Times New Roman"/>
              </a:rPr>
              <a:t>ПМПК</a:t>
            </a:r>
            <a:r>
              <a:rPr b="1" spc="5" dirty="0">
                <a:solidFill>
                  <a:srgbClr val="C00000"/>
                </a:solidFill>
                <a:latin typeface="Times New Roman"/>
                <a:cs typeface="Times New Roman"/>
              </a:rPr>
              <a:t> и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права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родителей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85216" y="1016761"/>
            <a:ext cx="11131550" cy="5309235"/>
            <a:chOff x="585216" y="1016761"/>
            <a:chExt cx="11131550" cy="5309235"/>
          </a:xfrm>
        </p:grpSpPr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216" y="2598419"/>
              <a:ext cx="5283708" cy="30998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95339" y="1024381"/>
              <a:ext cx="1112520" cy="5293995"/>
            </a:xfrm>
            <a:custGeom>
              <a:avLst/>
              <a:gdLst/>
              <a:ahLst/>
              <a:cxnLst/>
              <a:rect l="l" t="t" r="r" b="b"/>
              <a:pathLst>
                <a:path w="1112520" h="5293995">
                  <a:moveTo>
                    <a:pt x="15239" y="0"/>
                  </a:moveTo>
                  <a:lnTo>
                    <a:pt x="49241" y="34419"/>
                  </a:lnTo>
                  <a:lnTo>
                    <a:pt x="82707" y="69166"/>
                  </a:lnTo>
                  <a:lnTo>
                    <a:pt x="115638" y="104236"/>
                  </a:lnTo>
                  <a:lnTo>
                    <a:pt x="148033" y="139623"/>
                  </a:lnTo>
                  <a:lnTo>
                    <a:pt x="179893" y="175321"/>
                  </a:lnTo>
                  <a:lnTo>
                    <a:pt x="211218" y="211326"/>
                  </a:lnTo>
                  <a:lnTo>
                    <a:pt x="242007" y="247633"/>
                  </a:lnTo>
                  <a:lnTo>
                    <a:pt x="272261" y="284236"/>
                  </a:lnTo>
                  <a:lnTo>
                    <a:pt x="301980" y="321130"/>
                  </a:lnTo>
                  <a:lnTo>
                    <a:pt x="331163" y="358310"/>
                  </a:lnTo>
                  <a:lnTo>
                    <a:pt x="359811" y="395771"/>
                  </a:lnTo>
                  <a:lnTo>
                    <a:pt x="387923" y="433507"/>
                  </a:lnTo>
                  <a:lnTo>
                    <a:pt x="415500" y="471513"/>
                  </a:lnTo>
                  <a:lnTo>
                    <a:pt x="442542" y="509785"/>
                  </a:lnTo>
                  <a:lnTo>
                    <a:pt x="469048" y="548317"/>
                  </a:lnTo>
                  <a:lnTo>
                    <a:pt x="495019" y="587103"/>
                  </a:lnTo>
                  <a:lnTo>
                    <a:pt x="520455" y="626139"/>
                  </a:lnTo>
                  <a:lnTo>
                    <a:pt x="545355" y="665419"/>
                  </a:lnTo>
                  <a:lnTo>
                    <a:pt x="569720" y="704938"/>
                  </a:lnTo>
                  <a:lnTo>
                    <a:pt x="593549" y="744691"/>
                  </a:lnTo>
                  <a:lnTo>
                    <a:pt x="616843" y="784673"/>
                  </a:lnTo>
                  <a:lnTo>
                    <a:pt x="639602" y="824878"/>
                  </a:lnTo>
                  <a:lnTo>
                    <a:pt x="661825" y="865302"/>
                  </a:lnTo>
                  <a:lnTo>
                    <a:pt x="683513" y="905939"/>
                  </a:lnTo>
                  <a:lnTo>
                    <a:pt x="704666" y="946784"/>
                  </a:lnTo>
                  <a:lnTo>
                    <a:pt x="725283" y="987832"/>
                  </a:lnTo>
                  <a:lnTo>
                    <a:pt x="745365" y="1029077"/>
                  </a:lnTo>
                  <a:lnTo>
                    <a:pt x="764911" y="1070514"/>
                  </a:lnTo>
                  <a:lnTo>
                    <a:pt x="783922" y="1112139"/>
                  </a:lnTo>
                  <a:lnTo>
                    <a:pt x="802398" y="1153946"/>
                  </a:lnTo>
                  <a:lnTo>
                    <a:pt x="820338" y="1195929"/>
                  </a:lnTo>
                  <a:lnTo>
                    <a:pt x="837743" y="1238084"/>
                  </a:lnTo>
                  <a:lnTo>
                    <a:pt x="854613" y="1280406"/>
                  </a:lnTo>
                  <a:lnTo>
                    <a:pt x="870947" y="1322888"/>
                  </a:lnTo>
                  <a:lnTo>
                    <a:pt x="886745" y="1365527"/>
                  </a:lnTo>
                  <a:lnTo>
                    <a:pt x="902009" y="1408316"/>
                  </a:lnTo>
                  <a:lnTo>
                    <a:pt x="916737" y="1451251"/>
                  </a:lnTo>
                  <a:lnTo>
                    <a:pt x="930929" y="1494326"/>
                  </a:lnTo>
                  <a:lnTo>
                    <a:pt x="944586" y="1537536"/>
                  </a:lnTo>
                  <a:lnTo>
                    <a:pt x="957708" y="1580877"/>
                  </a:lnTo>
                  <a:lnTo>
                    <a:pt x="970295" y="1624342"/>
                  </a:lnTo>
                  <a:lnTo>
                    <a:pt x="982346" y="1667927"/>
                  </a:lnTo>
                  <a:lnTo>
                    <a:pt x="993861" y="1711626"/>
                  </a:lnTo>
                  <a:lnTo>
                    <a:pt x="1004841" y="1755435"/>
                  </a:lnTo>
                  <a:lnTo>
                    <a:pt x="1015286" y="1799347"/>
                  </a:lnTo>
                  <a:lnTo>
                    <a:pt x="1025196" y="1843358"/>
                  </a:lnTo>
                  <a:lnTo>
                    <a:pt x="1034570" y="1887463"/>
                  </a:lnTo>
                  <a:lnTo>
                    <a:pt x="1043408" y="1931656"/>
                  </a:lnTo>
                  <a:lnTo>
                    <a:pt x="1051711" y="1975933"/>
                  </a:lnTo>
                  <a:lnTo>
                    <a:pt x="1059479" y="2020287"/>
                  </a:lnTo>
                  <a:lnTo>
                    <a:pt x="1066712" y="2064715"/>
                  </a:lnTo>
                  <a:lnTo>
                    <a:pt x="1073409" y="2109210"/>
                  </a:lnTo>
                  <a:lnTo>
                    <a:pt x="1079570" y="2153767"/>
                  </a:lnTo>
                  <a:lnTo>
                    <a:pt x="1085197" y="2198382"/>
                  </a:lnTo>
                  <a:lnTo>
                    <a:pt x="1090287" y="2243048"/>
                  </a:lnTo>
                  <a:lnTo>
                    <a:pt x="1094843" y="2287762"/>
                  </a:lnTo>
                  <a:lnTo>
                    <a:pt x="1098863" y="2332517"/>
                  </a:lnTo>
                  <a:lnTo>
                    <a:pt x="1102347" y="2377308"/>
                  </a:lnTo>
                  <a:lnTo>
                    <a:pt x="1105297" y="2422131"/>
                  </a:lnTo>
                  <a:lnTo>
                    <a:pt x="1107710" y="2466980"/>
                  </a:lnTo>
                  <a:lnTo>
                    <a:pt x="1109589" y="2511850"/>
                  </a:lnTo>
                  <a:lnTo>
                    <a:pt x="1110932" y="2556735"/>
                  </a:lnTo>
                  <a:lnTo>
                    <a:pt x="1111739" y="2601631"/>
                  </a:lnTo>
                  <a:lnTo>
                    <a:pt x="1112011" y="2646532"/>
                  </a:lnTo>
                  <a:lnTo>
                    <a:pt x="1111748" y="2691433"/>
                  </a:lnTo>
                  <a:lnTo>
                    <a:pt x="1110950" y="2736329"/>
                  </a:lnTo>
                  <a:lnTo>
                    <a:pt x="1109616" y="2781215"/>
                  </a:lnTo>
                  <a:lnTo>
                    <a:pt x="1107746" y="2826085"/>
                  </a:lnTo>
                  <a:lnTo>
                    <a:pt x="1105341" y="2870934"/>
                  </a:lnTo>
                  <a:lnTo>
                    <a:pt x="1102401" y="2915758"/>
                  </a:lnTo>
                  <a:lnTo>
                    <a:pt x="1098925" y="2960550"/>
                  </a:lnTo>
                  <a:lnTo>
                    <a:pt x="1094914" y="3005306"/>
                  </a:lnTo>
                  <a:lnTo>
                    <a:pt x="1090368" y="3050021"/>
                  </a:lnTo>
                  <a:lnTo>
                    <a:pt x="1085286" y="3094688"/>
                  </a:lnTo>
                  <a:lnTo>
                    <a:pt x="1079668" y="3139304"/>
                  </a:lnTo>
                  <a:lnTo>
                    <a:pt x="1073515" y="3183863"/>
                  </a:lnTo>
                  <a:lnTo>
                    <a:pt x="1066827" y="3228360"/>
                  </a:lnTo>
                  <a:lnTo>
                    <a:pt x="1059604" y="3272789"/>
                  </a:lnTo>
                  <a:lnTo>
                    <a:pt x="1051845" y="3317145"/>
                  </a:lnTo>
                  <a:lnTo>
                    <a:pt x="1043550" y="3361423"/>
                  </a:lnTo>
                  <a:lnTo>
                    <a:pt x="1034720" y="3405619"/>
                  </a:lnTo>
                  <a:lnTo>
                    <a:pt x="1025355" y="3449726"/>
                  </a:lnTo>
                  <a:lnTo>
                    <a:pt x="1015454" y="3493739"/>
                  </a:lnTo>
                  <a:lnTo>
                    <a:pt x="1005018" y="3537654"/>
                  </a:lnTo>
                  <a:lnTo>
                    <a:pt x="994046" y="3581465"/>
                  </a:lnTo>
                  <a:lnTo>
                    <a:pt x="982539" y="3625167"/>
                  </a:lnTo>
                  <a:lnTo>
                    <a:pt x="970497" y="3668755"/>
                  </a:lnTo>
                  <a:lnTo>
                    <a:pt x="957919" y="3712223"/>
                  </a:lnTo>
                  <a:lnTo>
                    <a:pt x="944806" y="3755567"/>
                  </a:lnTo>
                  <a:lnTo>
                    <a:pt x="931157" y="3798780"/>
                  </a:lnTo>
                  <a:lnTo>
                    <a:pt x="916973" y="3841859"/>
                  </a:lnTo>
                  <a:lnTo>
                    <a:pt x="902253" y="3884797"/>
                  </a:lnTo>
                  <a:lnTo>
                    <a:pt x="886998" y="3927590"/>
                  </a:lnTo>
                  <a:lnTo>
                    <a:pt x="871208" y="3970232"/>
                  </a:lnTo>
                  <a:lnTo>
                    <a:pt x="854882" y="4012719"/>
                  </a:lnTo>
                  <a:lnTo>
                    <a:pt x="838021" y="4055044"/>
                  </a:lnTo>
                  <a:lnTo>
                    <a:pt x="820624" y="4097203"/>
                  </a:lnTo>
                  <a:lnTo>
                    <a:pt x="802692" y="4139191"/>
                  </a:lnTo>
                  <a:lnTo>
                    <a:pt x="784224" y="4181002"/>
                  </a:lnTo>
                  <a:lnTo>
                    <a:pt x="765221" y="4222631"/>
                  </a:lnTo>
                  <a:lnTo>
                    <a:pt x="745683" y="4264073"/>
                  </a:lnTo>
                  <a:lnTo>
                    <a:pt x="725609" y="4305323"/>
                  </a:lnTo>
                  <a:lnTo>
                    <a:pt x="705000" y="4346375"/>
                  </a:lnTo>
                  <a:lnTo>
                    <a:pt x="683855" y="4387225"/>
                  </a:lnTo>
                  <a:lnTo>
                    <a:pt x="662175" y="4427867"/>
                  </a:lnTo>
                  <a:lnTo>
                    <a:pt x="639959" y="4468296"/>
                  </a:lnTo>
                  <a:lnTo>
                    <a:pt x="617208" y="4508507"/>
                  </a:lnTo>
                  <a:lnTo>
                    <a:pt x="593922" y="4548494"/>
                  </a:lnTo>
                  <a:lnTo>
                    <a:pt x="570100" y="4588253"/>
                  </a:lnTo>
                  <a:lnTo>
                    <a:pt x="545742" y="4627778"/>
                  </a:lnTo>
                  <a:lnTo>
                    <a:pt x="520849" y="4667064"/>
                  </a:lnTo>
                  <a:lnTo>
                    <a:pt x="495421" y="4706106"/>
                  </a:lnTo>
                  <a:lnTo>
                    <a:pt x="469457" y="4744898"/>
                  </a:lnTo>
                  <a:lnTo>
                    <a:pt x="442958" y="4783436"/>
                  </a:lnTo>
                  <a:lnTo>
                    <a:pt x="415924" y="4821714"/>
                  </a:lnTo>
                  <a:lnTo>
                    <a:pt x="388353" y="4859727"/>
                  </a:lnTo>
                  <a:lnTo>
                    <a:pt x="360248" y="4897469"/>
                  </a:lnTo>
                  <a:lnTo>
                    <a:pt x="331607" y="4934937"/>
                  </a:lnTo>
                  <a:lnTo>
                    <a:pt x="302431" y="4972124"/>
                  </a:lnTo>
                  <a:lnTo>
                    <a:pt x="272719" y="5009025"/>
                  </a:lnTo>
                  <a:lnTo>
                    <a:pt x="242471" y="5045635"/>
                  </a:lnTo>
                  <a:lnTo>
                    <a:pt x="211689" y="5081949"/>
                  </a:lnTo>
                  <a:lnTo>
                    <a:pt x="180370" y="5117961"/>
                  </a:lnTo>
                  <a:lnTo>
                    <a:pt x="148517" y="5153667"/>
                  </a:lnTo>
                  <a:lnTo>
                    <a:pt x="116128" y="5189061"/>
                  </a:lnTo>
                  <a:lnTo>
                    <a:pt x="83203" y="5224139"/>
                  </a:lnTo>
                  <a:lnTo>
                    <a:pt x="49743" y="5258894"/>
                  </a:lnTo>
                  <a:lnTo>
                    <a:pt x="15748" y="5293321"/>
                  </a:lnTo>
                  <a:lnTo>
                    <a:pt x="15621" y="5293512"/>
                  </a:lnTo>
                  <a:lnTo>
                    <a:pt x="15367" y="5293690"/>
                  </a:lnTo>
                  <a:lnTo>
                    <a:pt x="15239" y="5293868"/>
                  </a:lnTo>
                  <a:lnTo>
                    <a:pt x="0" y="5278564"/>
                  </a:lnTo>
                  <a:lnTo>
                    <a:pt x="34067" y="5244072"/>
                  </a:lnTo>
                  <a:lnTo>
                    <a:pt x="67594" y="5209250"/>
                  </a:lnTo>
                  <a:lnTo>
                    <a:pt x="100581" y="5174102"/>
                  </a:lnTo>
                  <a:lnTo>
                    <a:pt x="133026" y="5138635"/>
                  </a:lnTo>
                  <a:lnTo>
                    <a:pt x="164931" y="5102852"/>
                  </a:lnTo>
                  <a:lnTo>
                    <a:pt x="196296" y="5066760"/>
                  </a:lnTo>
                  <a:lnTo>
                    <a:pt x="227119" y="5030363"/>
                  </a:lnTo>
                  <a:lnTo>
                    <a:pt x="257402" y="4993668"/>
                  </a:lnTo>
                  <a:lnTo>
                    <a:pt x="287145" y="4956679"/>
                  </a:lnTo>
                  <a:lnTo>
                    <a:pt x="316346" y="4919402"/>
                  </a:lnTo>
                  <a:lnTo>
                    <a:pt x="345007" y="4881841"/>
                  </a:lnTo>
                  <a:lnTo>
                    <a:pt x="373128" y="4844003"/>
                  </a:lnTo>
                  <a:lnTo>
                    <a:pt x="400707" y="4805893"/>
                  </a:lnTo>
                  <a:lnTo>
                    <a:pt x="427746" y="4767515"/>
                  </a:lnTo>
                  <a:lnTo>
                    <a:pt x="454245" y="4728875"/>
                  </a:lnTo>
                  <a:lnTo>
                    <a:pt x="480202" y="4689978"/>
                  </a:lnTo>
                  <a:lnTo>
                    <a:pt x="505619" y="4650831"/>
                  </a:lnTo>
                  <a:lnTo>
                    <a:pt x="530496" y="4611437"/>
                  </a:lnTo>
                  <a:lnTo>
                    <a:pt x="554831" y="4571802"/>
                  </a:lnTo>
                  <a:lnTo>
                    <a:pt x="578626" y="4531932"/>
                  </a:lnTo>
                  <a:lnTo>
                    <a:pt x="601881" y="4491832"/>
                  </a:lnTo>
                  <a:lnTo>
                    <a:pt x="624594" y="4451507"/>
                  </a:lnTo>
                  <a:lnTo>
                    <a:pt x="646767" y="4410962"/>
                  </a:lnTo>
                  <a:lnTo>
                    <a:pt x="668399" y="4370203"/>
                  </a:lnTo>
                  <a:lnTo>
                    <a:pt x="689491" y="4329235"/>
                  </a:lnTo>
                  <a:lnTo>
                    <a:pt x="710042" y="4288063"/>
                  </a:lnTo>
                  <a:lnTo>
                    <a:pt x="730052" y="4246693"/>
                  </a:lnTo>
                  <a:lnTo>
                    <a:pt x="749522" y="4205130"/>
                  </a:lnTo>
                  <a:lnTo>
                    <a:pt x="768450" y="4163379"/>
                  </a:lnTo>
                  <a:lnTo>
                    <a:pt x="786839" y="4121445"/>
                  </a:lnTo>
                  <a:lnTo>
                    <a:pt x="804686" y="4079334"/>
                  </a:lnTo>
                  <a:lnTo>
                    <a:pt x="821993" y="4037051"/>
                  </a:lnTo>
                  <a:lnTo>
                    <a:pt x="838759" y="3994601"/>
                  </a:lnTo>
                  <a:lnTo>
                    <a:pt x="854984" y="3951990"/>
                  </a:lnTo>
                  <a:lnTo>
                    <a:pt x="870669" y="3909223"/>
                  </a:lnTo>
                  <a:lnTo>
                    <a:pt x="885813" y="3866305"/>
                  </a:lnTo>
                  <a:lnTo>
                    <a:pt x="900416" y="3823241"/>
                  </a:lnTo>
                  <a:lnTo>
                    <a:pt x="914479" y="3780037"/>
                  </a:lnTo>
                  <a:lnTo>
                    <a:pt x="928001" y="3736698"/>
                  </a:lnTo>
                  <a:lnTo>
                    <a:pt x="940982" y="3693230"/>
                  </a:lnTo>
                  <a:lnTo>
                    <a:pt x="953423" y="3649637"/>
                  </a:lnTo>
                  <a:lnTo>
                    <a:pt x="965323" y="3605925"/>
                  </a:lnTo>
                  <a:lnTo>
                    <a:pt x="976682" y="3562099"/>
                  </a:lnTo>
                  <a:lnTo>
                    <a:pt x="987501" y="3518165"/>
                  </a:lnTo>
                  <a:lnTo>
                    <a:pt x="997779" y="3474128"/>
                  </a:lnTo>
                  <a:lnTo>
                    <a:pt x="1007516" y="3429992"/>
                  </a:lnTo>
                  <a:lnTo>
                    <a:pt x="1016712" y="3385765"/>
                  </a:lnTo>
                  <a:lnTo>
                    <a:pt x="1025368" y="3341449"/>
                  </a:lnTo>
                  <a:lnTo>
                    <a:pt x="1033483" y="3297052"/>
                  </a:lnTo>
                  <a:lnTo>
                    <a:pt x="1041057" y="3252578"/>
                  </a:lnTo>
                  <a:lnTo>
                    <a:pt x="1048091" y="3208032"/>
                  </a:lnTo>
                  <a:lnTo>
                    <a:pt x="1054584" y="3163420"/>
                  </a:lnTo>
                  <a:lnTo>
                    <a:pt x="1060536" y="3118747"/>
                  </a:lnTo>
                  <a:lnTo>
                    <a:pt x="1065948" y="3074019"/>
                  </a:lnTo>
                  <a:lnTo>
                    <a:pt x="1070818" y="3029241"/>
                  </a:lnTo>
                  <a:lnTo>
                    <a:pt x="1075149" y="2984417"/>
                  </a:lnTo>
                  <a:lnTo>
                    <a:pt x="1078938" y="2939553"/>
                  </a:lnTo>
                  <a:lnTo>
                    <a:pt x="1082187" y="2894656"/>
                  </a:lnTo>
                  <a:lnTo>
                    <a:pt x="1084895" y="2849729"/>
                  </a:lnTo>
                  <a:lnTo>
                    <a:pt x="1087062" y="2804778"/>
                  </a:lnTo>
                  <a:lnTo>
                    <a:pt x="1088689" y="2759808"/>
                  </a:lnTo>
                  <a:lnTo>
                    <a:pt x="1089775" y="2714826"/>
                  </a:lnTo>
                  <a:lnTo>
                    <a:pt x="1090320" y="2669835"/>
                  </a:lnTo>
                  <a:lnTo>
                    <a:pt x="1090324" y="2624842"/>
                  </a:lnTo>
                  <a:lnTo>
                    <a:pt x="1089788" y="2579851"/>
                  </a:lnTo>
                  <a:lnTo>
                    <a:pt x="1088711" y="2534868"/>
                  </a:lnTo>
                  <a:lnTo>
                    <a:pt x="1087094" y="2489898"/>
                  </a:lnTo>
                  <a:lnTo>
                    <a:pt x="1084935" y="2444947"/>
                  </a:lnTo>
                  <a:lnTo>
                    <a:pt x="1082236" y="2400019"/>
                  </a:lnTo>
                  <a:lnTo>
                    <a:pt x="1078996" y="2355121"/>
                  </a:lnTo>
                  <a:lnTo>
                    <a:pt x="1075216" y="2310256"/>
                  </a:lnTo>
                  <a:lnTo>
                    <a:pt x="1070895" y="2265432"/>
                  </a:lnTo>
                  <a:lnTo>
                    <a:pt x="1066033" y="2220652"/>
                  </a:lnTo>
                  <a:lnTo>
                    <a:pt x="1060630" y="2175923"/>
                  </a:lnTo>
                  <a:lnTo>
                    <a:pt x="1054687" y="2131249"/>
                  </a:lnTo>
                  <a:lnTo>
                    <a:pt x="1048203" y="2086635"/>
                  </a:lnTo>
                  <a:lnTo>
                    <a:pt x="1041178" y="2042088"/>
                  </a:lnTo>
                  <a:lnTo>
                    <a:pt x="1033613" y="1997612"/>
                  </a:lnTo>
                  <a:lnTo>
                    <a:pt x="1025506" y="1953213"/>
                  </a:lnTo>
                  <a:lnTo>
                    <a:pt x="1016859" y="1908896"/>
                  </a:lnTo>
                  <a:lnTo>
                    <a:pt x="1007672" y="1864666"/>
                  </a:lnTo>
                  <a:lnTo>
                    <a:pt x="997943" y="1820529"/>
                  </a:lnTo>
                  <a:lnTo>
                    <a:pt x="987674" y="1776489"/>
                  </a:lnTo>
                  <a:lnTo>
                    <a:pt x="976865" y="1732552"/>
                  </a:lnTo>
                  <a:lnTo>
                    <a:pt x="965514" y="1688724"/>
                  </a:lnTo>
                  <a:lnTo>
                    <a:pt x="953623" y="1645010"/>
                  </a:lnTo>
                  <a:lnTo>
                    <a:pt x="941191" y="1601414"/>
                  </a:lnTo>
                  <a:lnTo>
                    <a:pt x="928218" y="1557943"/>
                  </a:lnTo>
                  <a:lnTo>
                    <a:pt x="914705" y="1514601"/>
                  </a:lnTo>
                  <a:lnTo>
                    <a:pt x="900650" y="1471394"/>
                  </a:lnTo>
                  <a:lnTo>
                    <a:pt x="886055" y="1428327"/>
                  </a:lnTo>
                  <a:lnTo>
                    <a:pt x="870920" y="1385406"/>
                  </a:lnTo>
                  <a:lnTo>
                    <a:pt x="855243" y="1342635"/>
                  </a:lnTo>
                  <a:lnTo>
                    <a:pt x="839026" y="1300021"/>
                  </a:lnTo>
                  <a:lnTo>
                    <a:pt x="822269" y="1257567"/>
                  </a:lnTo>
                  <a:lnTo>
                    <a:pt x="804970" y="1215280"/>
                  </a:lnTo>
                  <a:lnTo>
                    <a:pt x="787131" y="1173166"/>
                  </a:lnTo>
                  <a:lnTo>
                    <a:pt x="768751" y="1131228"/>
                  </a:lnTo>
                  <a:lnTo>
                    <a:pt x="749830" y="1089472"/>
                  </a:lnTo>
                  <a:lnTo>
                    <a:pt x="730368" y="1047905"/>
                  </a:lnTo>
                  <a:lnTo>
                    <a:pt x="710366" y="1006530"/>
                  </a:lnTo>
                  <a:lnTo>
                    <a:pt x="689823" y="965354"/>
                  </a:lnTo>
                  <a:lnTo>
                    <a:pt x="668740" y="924381"/>
                  </a:lnTo>
                  <a:lnTo>
                    <a:pt x="647115" y="883618"/>
                  </a:lnTo>
                  <a:lnTo>
                    <a:pt x="624950" y="843068"/>
                  </a:lnTo>
                  <a:lnTo>
                    <a:pt x="602244" y="802738"/>
                  </a:lnTo>
                  <a:lnTo>
                    <a:pt x="578997" y="762633"/>
                  </a:lnTo>
                  <a:lnTo>
                    <a:pt x="555210" y="722758"/>
                  </a:lnTo>
                  <a:lnTo>
                    <a:pt x="530882" y="683118"/>
                  </a:lnTo>
                  <a:lnTo>
                    <a:pt x="506013" y="643718"/>
                  </a:lnTo>
                  <a:lnTo>
                    <a:pt x="480603" y="604565"/>
                  </a:lnTo>
                  <a:lnTo>
                    <a:pt x="454653" y="565663"/>
                  </a:lnTo>
                  <a:lnTo>
                    <a:pt x="428162" y="527017"/>
                  </a:lnTo>
                  <a:lnTo>
                    <a:pt x="401130" y="488633"/>
                  </a:lnTo>
                  <a:lnTo>
                    <a:pt x="373557" y="450517"/>
                  </a:lnTo>
                  <a:lnTo>
                    <a:pt x="345444" y="412672"/>
                  </a:lnTo>
                  <a:lnTo>
                    <a:pt x="316790" y="375106"/>
                  </a:lnTo>
                  <a:lnTo>
                    <a:pt x="287595" y="337822"/>
                  </a:lnTo>
                  <a:lnTo>
                    <a:pt x="257859" y="300827"/>
                  </a:lnTo>
                  <a:lnTo>
                    <a:pt x="227583" y="264125"/>
                  </a:lnTo>
                  <a:lnTo>
                    <a:pt x="196766" y="227722"/>
                  </a:lnTo>
                  <a:lnTo>
                    <a:pt x="165408" y="191623"/>
                  </a:lnTo>
                  <a:lnTo>
                    <a:pt x="133509" y="155833"/>
                  </a:lnTo>
                  <a:lnTo>
                    <a:pt x="101070" y="120358"/>
                  </a:lnTo>
                  <a:lnTo>
                    <a:pt x="68090" y="85203"/>
                  </a:lnTo>
                  <a:lnTo>
                    <a:pt x="34569" y="50374"/>
                  </a:lnTo>
                  <a:lnTo>
                    <a:pt x="508" y="15875"/>
                  </a:lnTo>
                  <a:lnTo>
                    <a:pt x="126" y="15493"/>
                  </a:lnTo>
                  <a:lnTo>
                    <a:pt x="0" y="15239"/>
                  </a:lnTo>
                  <a:lnTo>
                    <a:pt x="15239" y="0"/>
                  </a:lnTo>
                  <a:close/>
                </a:path>
              </a:pathLst>
            </a:custGeom>
            <a:ln w="15240">
              <a:solidFill>
                <a:srgbClr val="8033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80631" y="1278635"/>
              <a:ext cx="5128260" cy="1447800"/>
            </a:xfrm>
            <a:custGeom>
              <a:avLst/>
              <a:gdLst/>
              <a:ahLst/>
              <a:cxnLst/>
              <a:rect l="l" t="t" r="r" b="b"/>
              <a:pathLst>
                <a:path w="5128259" h="1447800">
                  <a:moveTo>
                    <a:pt x="512826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5128260" y="1447800"/>
                  </a:lnTo>
                  <a:lnTo>
                    <a:pt x="5128260" y="0"/>
                  </a:lnTo>
                  <a:close/>
                </a:path>
              </a:pathLst>
            </a:custGeom>
            <a:solidFill>
              <a:srgbClr val="CAA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80631" y="1278635"/>
              <a:ext cx="5128260" cy="1447800"/>
            </a:xfrm>
            <a:custGeom>
              <a:avLst/>
              <a:gdLst/>
              <a:ahLst/>
              <a:cxnLst/>
              <a:rect l="l" t="t" r="r" b="b"/>
              <a:pathLst>
                <a:path w="5128259" h="1447800">
                  <a:moveTo>
                    <a:pt x="0" y="1447800"/>
                  </a:moveTo>
                  <a:lnTo>
                    <a:pt x="5128260" y="1447800"/>
                  </a:lnTo>
                  <a:lnTo>
                    <a:pt x="512826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51597" y="1632966"/>
            <a:ext cx="3999229" cy="6807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400"/>
              </a:spcBef>
            </a:pP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Заключение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ТПМПК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родителей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(законных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представителей)</a:t>
            </a:r>
            <a:r>
              <a:rPr sz="16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носит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рекомендательный 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характер.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76544" y="1299972"/>
            <a:ext cx="5840095" cy="4815840"/>
            <a:chOff x="5876544" y="1299972"/>
            <a:chExt cx="5840095" cy="4815840"/>
          </a:xfrm>
        </p:grpSpPr>
        <p:sp>
          <p:nvSpPr>
            <p:cNvPr id="14" name="object 14"/>
            <p:cNvSpPr/>
            <p:nvPr/>
          </p:nvSpPr>
          <p:spPr>
            <a:xfrm>
              <a:off x="5884164" y="1307592"/>
              <a:ext cx="1391920" cy="1390015"/>
            </a:xfrm>
            <a:custGeom>
              <a:avLst/>
              <a:gdLst/>
              <a:ahLst/>
              <a:cxnLst/>
              <a:rect l="l" t="t" r="r" b="b"/>
              <a:pathLst>
                <a:path w="1391920" h="1390014">
                  <a:moveTo>
                    <a:pt x="695706" y="0"/>
                  </a:moveTo>
                  <a:lnTo>
                    <a:pt x="648079" y="1603"/>
                  </a:lnTo>
                  <a:lnTo>
                    <a:pt x="601313" y="6344"/>
                  </a:lnTo>
                  <a:lnTo>
                    <a:pt x="555512" y="14119"/>
                  </a:lnTo>
                  <a:lnTo>
                    <a:pt x="510778" y="24824"/>
                  </a:lnTo>
                  <a:lnTo>
                    <a:pt x="467215" y="38357"/>
                  </a:lnTo>
                  <a:lnTo>
                    <a:pt x="424928" y="54613"/>
                  </a:lnTo>
                  <a:lnTo>
                    <a:pt x="384019" y="73490"/>
                  </a:lnTo>
                  <a:lnTo>
                    <a:pt x="344593" y="94883"/>
                  </a:lnTo>
                  <a:lnTo>
                    <a:pt x="306753" y="118688"/>
                  </a:lnTo>
                  <a:lnTo>
                    <a:pt x="270603" y="144804"/>
                  </a:lnTo>
                  <a:lnTo>
                    <a:pt x="236246" y="173125"/>
                  </a:lnTo>
                  <a:lnTo>
                    <a:pt x="203787" y="203549"/>
                  </a:lnTo>
                  <a:lnTo>
                    <a:pt x="173328" y="235971"/>
                  </a:lnTo>
                  <a:lnTo>
                    <a:pt x="144975" y="270289"/>
                  </a:lnTo>
                  <a:lnTo>
                    <a:pt x="118829" y="306399"/>
                  </a:lnTo>
                  <a:lnTo>
                    <a:pt x="94996" y="344198"/>
                  </a:lnTo>
                  <a:lnTo>
                    <a:pt x="73578" y="383581"/>
                  </a:lnTo>
                  <a:lnTo>
                    <a:pt x="54679" y="424445"/>
                  </a:lnTo>
                  <a:lnTo>
                    <a:pt x="38403" y="466688"/>
                  </a:lnTo>
                  <a:lnTo>
                    <a:pt x="24854" y="510204"/>
                  </a:lnTo>
                  <a:lnTo>
                    <a:pt x="14136" y="554892"/>
                  </a:lnTo>
                  <a:lnTo>
                    <a:pt x="6351" y="600646"/>
                  </a:lnTo>
                  <a:lnTo>
                    <a:pt x="1605" y="647365"/>
                  </a:lnTo>
                  <a:lnTo>
                    <a:pt x="0" y="694944"/>
                  </a:lnTo>
                  <a:lnTo>
                    <a:pt x="1605" y="742522"/>
                  </a:lnTo>
                  <a:lnTo>
                    <a:pt x="6351" y="789241"/>
                  </a:lnTo>
                  <a:lnTo>
                    <a:pt x="14136" y="834995"/>
                  </a:lnTo>
                  <a:lnTo>
                    <a:pt x="24854" y="879683"/>
                  </a:lnTo>
                  <a:lnTo>
                    <a:pt x="38403" y="923199"/>
                  </a:lnTo>
                  <a:lnTo>
                    <a:pt x="54679" y="965442"/>
                  </a:lnTo>
                  <a:lnTo>
                    <a:pt x="73578" y="1006306"/>
                  </a:lnTo>
                  <a:lnTo>
                    <a:pt x="94995" y="1045689"/>
                  </a:lnTo>
                  <a:lnTo>
                    <a:pt x="118829" y="1083488"/>
                  </a:lnTo>
                  <a:lnTo>
                    <a:pt x="144975" y="1119598"/>
                  </a:lnTo>
                  <a:lnTo>
                    <a:pt x="173328" y="1153916"/>
                  </a:lnTo>
                  <a:lnTo>
                    <a:pt x="203787" y="1186338"/>
                  </a:lnTo>
                  <a:lnTo>
                    <a:pt x="236246" y="1216762"/>
                  </a:lnTo>
                  <a:lnTo>
                    <a:pt x="270603" y="1245083"/>
                  </a:lnTo>
                  <a:lnTo>
                    <a:pt x="306753" y="1271199"/>
                  </a:lnTo>
                  <a:lnTo>
                    <a:pt x="344593" y="1295004"/>
                  </a:lnTo>
                  <a:lnTo>
                    <a:pt x="384019" y="1316397"/>
                  </a:lnTo>
                  <a:lnTo>
                    <a:pt x="424928" y="1335274"/>
                  </a:lnTo>
                  <a:lnTo>
                    <a:pt x="467215" y="1351530"/>
                  </a:lnTo>
                  <a:lnTo>
                    <a:pt x="510778" y="1365063"/>
                  </a:lnTo>
                  <a:lnTo>
                    <a:pt x="555512" y="1375768"/>
                  </a:lnTo>
                  <a:lnTo>
                    <a:pt x="601313" y="1383543"/>
                  </a:lnTo>
                  <a:lnTo>
                    <a:pt x="648079" y="1388284"/>
                  </a:lnTo>
                  <a:lnTo>
                    <a:pt x="695706" y="1389888"/>
                  </a:lnTo>
                  <a:lnTo>
                    <a:pt x="743332" y="1388284"/>
                  </a:lnTo>
                  <a:lnTo>
                    <a:pt x="790098" y="1383543"/>
                  </a:lnTo>
                  <a:lnTo>
                    <a:pt x="835899" y="1375768"/>
                  </a:lnTo>
                  <a:lnTo>
                    <a:pt x="880633" y="1365063"/>
                  </a:lnTo>
                  <a:lnTo>
                    <a:pt x="924196" y="1351530"/>
                  </a:lnTo>
                  <a:lnTo>
                    <a:pt x="966483" y="1335274"/>
                  </a:lnTo>
                  <a:lnTo>
                    <a:pt x="1007392" y="1316397"/>
                  </a:lnTo>
                  <a:lnTo>
                    <a:pt x="1046818" y="1295004"/>
                  </a:lnTo>
                  <a:lnTo>
                    <a:pt x="1084658" y="1271199"/>
                  </a:lnTo>
                  <a:lnTo>
                    <a:pt x="1120808" y="1245083"/>
                  </a:lnTo>
                  <a:lnTo>
                    <a:pt x="1155165" y="1216762"/>
                  </a:lnTo>
                  <a:lnTo>
                    <a:pt x="1187624" y="1186338"/>
                  </a:lnTo>
                  <a:lnTo>
                    <a:pt x="1218083" y="1153916"/>
                  </a:lnTo>
                  <a:lnTo>
                    <a:pt x="1246436" y="1119598"/>
                  </a:lnTo>
                  <a:lnTo>
                    <a:pt x="1272582" y="1083488"/>
                  </a:lnTo>
                  <a:lnTo>
                    <a:pt x="1296415" y="1045689"/>
                  </a:lnTo>
                  <a:lnTo>
                    <a:pt x="1317833" y="1006306"/>
                  </a:lnTo>
                  <a:lnTo>
                    <a:pt x="1336732" y="965442"/>
                  </a:lnTo>
                  <a:lnTo>
                    <a:pt x="1353008" y="923199"/>
                  </a:lnTo>
                  <a:lnTo>
                    <a:pt x="1366557" y="879683"/>
                  </a:lnTo>
                  <a:lnTo>
                    <a:pt x="1377275" y="834995"/>
                  </a:lnTo>
                  <a:lnTo>
                    <a:pt x="1385060" y="789241"/>
                  </a:lnTo>
                  <a:lnTo>
                    <a:pt x="1389806" y="742522"/>
                  </a:lnTo>
                  <a:lnTo>
                    <a:pt x="1391412" y="694944"/>
                  </a:lnTo>
                  <a:lnTo>
                    <a:pt x="1389806" y="647365"/>
                  </a:lnTo>
                  <a:lnTo>
                    <a:pt x="1385060" y="600646"/>
                  </a:lnTo>
                  <a:lnTo>
                    <a:pt x="1377275" y="554892"/>
                  </a:lnTo>
                  <a:lnTo>
                    <a:pt x="1366557" y="510204"/>
                  </a:lnTo>
                  <a:lnTo>
                    <a:pt x="1353008" y="466688"/>
                  </a:lnTo>
                  <a:lnTo>
                    <a:pt x="1336732" y="424445"/>
                  </a:lnTo>
                  <a:lnTo>
                    <a:pt x="1317833" y="383581"/>
                  </a:lnTo>
                  <a:lnTo>
                    <a:pt x="1296415" y="344198"/>
                  </a:lnTo>
                  <a:lnTo>
                    <a:pt x="1272582" y="306399"/>
                  </a:lnTo>
                  <a:lnTo>
                    <a:pt x="1246436" y="270289"/>
                  </a:lnTo>
                  <a:lnTo>
                    <a:pt x="1218083" y="235971"/>
                  </a:lnTo>
                  <a:lnTo>
                    <a:pt x="1187624" y="203549"/>
                  </a:lnTo>
                  <a:lnTo>
                    <a:pt x="1155165" y="173125"/>
                  </a:lnTo>
                  <a:lnTo>
                    <a:pt x="1120808" y="144804"/>
                  </a:lnTo>
                  <a:lnTo>
                    <a:pt x="1084658" y="118688"/>
                  </a:lnTo>
                  <a:lnTo>
                    <a:pt x="1046818" y="94883"/>
                  </a:lnTo>
                  <a:lnTo>
                    <a:pt x="1007392" y="73490"/>
                  </a:lnTo>
                  <a:lnTo>
                    <a:pt x="966483" y="54613"/>
                  </a:lnTo>
                  <a:lnTo>
                    <a:pt x="924196" y="38357"/>
                  </a:lnTo>
                  <a:lnTo>
                    <a:pt x="880633" y="24824"/>
                  </a:lnTo>
                  <a:lnTo>
                    <a:pt x="835899" y="14119"/>
                  </a:lnTo>
                  <a:lnTo>
                    <a:pt x="790098" y="6344"/>
                  </a:lnTo>
                  <a:lnTo>
                    <a:pt x="743332" y="1603"/>
                  </a:lnTo>
                  <a:lnTo>
                    <a:pt x="6957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84164" y="1307592"/>
              <a:ext cx="1391920" cy="1390015"/>
            </a:xfrm>
            <a:custGeom>
              <a:avLst/>
              <a:gdLst/>
              <a:ahLst/>
              <a:cxnLst/>
              <a:rect l="l" t="t" r="r" b="b"/>
              <a:pathLst>
                <a:path w="1391920" h="1390014">
                  <a:moveTo>
                    <a:pt x="0" y="694944"/>
                  </a:moveTo>
                  <a:lnTo>
                    <a:pt x="1605" y="647365"/>
                  </a:lnTo>
                  <a:lnTo>
                    <a:pt x="6351" y="600646"/>
                  </a:lnTo>
                  <a:lnTo>
                    <a:pt x="14136" y="554892"/>
                  </a:lnTo>
                  <a:lnTo>
                    <a:pt x="24854" y="510204"/>
                  </a:lnTo>
                  <a:lnTo>
                    <a:pt x="38403" y="466688"/>
                  </a:lnTo>
                  <a:lnTo>
                    <a:pt x="54679" y="424445"/>
                  </a:lnTo>
                  <a:lnTo>
                    <a:pt x="73578" y="383581"/>
                  </a:lnTo>
                  <a:lnTo>
                    <a:pt x="94996" y="344198"/>
                  </a:lnTo>
                  <a:lnTo>
                    <a:pt x="118829" y="306399"/>
                  </a:lnTo>
                  <a:lnTo>
                    <a:pt x="144975" y="270289"/>
                  </a:lnTo>
                  <a:lnTo>
                    <a:pt x="173328" y="235971"/>
                  </a:lnTo>
                  <a:lnTo>
                    <a:pt x="203787" y="203549"/>
                  </a:lnTo>
                  <a:lnTo>
                    <a:pt x="236246" y="173125"/>
                  </a:lnTo>
                  <a:lnTo>
                    <a:pt x="270603" y="144804"/>
                  </a:lnTo>
                  <a:lnTo>
                    <a:pt x="306753" y="118688"/>
                  </a:lnTo>
                  <a:lnTo>
                    <a:pt x="344593" y="94883"/>
                  </a:lnTo>
                  <a:lnTo>
                    <a:pt x="384019" y="73490"/>
                  </a:lnTo>
                  <a:lnTo>
                    <a:pt x="424928" y="54613"/>
                  </a:lnTo>
                  <a:lnTo>
                    <a:pt x="467215" y="38357"/>
                  </a:lnTo>
                  <a:lnTo>
                    <a:pt x="510778" y="24824"/>
                  </a:lnTo>
                  <a:lnTo>
                    <a:pt x="555512" y="14119"/>
                  </a:lnTo>
                  <a:lnTo>
                    <a:pt x="601313" y="6344"/>
                  </a:lnTo>
                  <a:lnTo>
                    <a:pt x="648079" y="1603"/>
                  </a:lnTo>
                  <a:lnTo>
                    <a:pt x="695706" y="0"/>
                  </a:lnTo>
                  <a:lnTo>
                    <a:pt x="743332" y="1603"/>
                  </a:lnTo>
                  <a:lnTo>
                    <a:pt x="790098" y="6344"/>
                  </a:lnTo>
                  <a:lnTo>
                    <a:pt x="835899" y="14119"/>
                  </a:lnTo>
                  <a:lnTo>
                    <a:pt x="880633" y="24824"/>
                  </a:lnTo>
                  <a:lnTo>
                    <a:pt x="924196" y="38357"/>
                  </a:lnTo>
                  <a:lnTo>
                    <a:pt x="966483" y="54613"/>
                  </a:lnTo>
                  <a:lnTo>
                    <a:pt x="1007392" y="73490"/>
                  </a:lnTo>
                  <a:lnTo>
                    <a:pt x="1046818" y="94883"/>
                  </a:lnTo>
                  <a:lnTo>
                    <a:pt x="1084658" y="118688"/>
                  </a:lnTo>
                  <a:lnTo>
                    <a:pt x="1120808" y="144804"/>
                  </a:lnTo>
                  <a:lnTo>
                    <a:pt x="1155165" y="173125"/>
                  </a:lnTo>
                  <a:lnTo>
                    <a:pt x="1187624" y="203549"/>
                  </a:lnTo>
                  <a:lnTo>
                    <a:pt x="1218083" y="235971"/>
                  </a:lnTo>
                  <a:lnTo>
                    <a:pt x="1246436" y="270289"/>
                  </a:lnTo>
                  <a:lnTo>
                    <a:pt x="1272582" y="306399"/>
                  </a:lnTo>
                  <a:lnTo>
                    <a:pt x="1296415" y="344198"/>
                  </a:lnTo>
                  <a:lnTo>
                    <a:pt x="1317833" y="383581"/>
                  </a:lnTo>
                  <a:lnTo>
                    <a:pt x="1336732" y="424445"/>
                  </a:lnTo>
                  <a:lnTo>
                    <a:pt x="1353008" y="466688"/>
                  </a:lnTo>
                  <a:lnTo>
                    <a:pt x="1366557" y="510204"/>
                  </a:lnTo>
                  <a:lnTo>
                    <a:pt x="1377275" y="554892"/>
                  </a:lnTo>
                  <a:lnTo>
                    <a:pt x="1385060" y="600646"/>
                  </a:lnTo>
                  <a:lnTo>
                    <a:pt x="1389806" y="647365"/>
                  </a:lnTo>
                  <a:lnTo>
                    <a:pt x="1391412" y="694944"/>
                  </a:lnTo>
                  <a:lnTo>
                    <a:pt x="1389806" y="742522"/>
                  </a:lnTo>
                  <a:lnTo>
                    <a:pt x="1385060" y="789241"/>
                  </a:lnTo>
                  <a:lnTo>
                    <a:pt x="1377275" y="834995"/>
                  </a:lnTo>
                  <a:lnTo>
                    <a:pt x="1366557" y="879683"/>
                  </a:lnTo>
                  <a:lnTo>
                    <a:pt x="1353008" y="923199"/>
                  </a:lnTo>
                  <a:lnTo>
                    <a:pt x="1336732" y="965442"/>
                  </a:lnTo>
                  <a:lnTo>
                    <a:pt x="1317833" y="1006306"/>
                  </a:lnTo>
                  <a:lnTo>
                    <a:pt x="1296415" y="1045689"/>
                  </a:lnTo>
                  <a:lnTo>
                    <a:pt x="1272582" y="1083488"/>
                  </a:lnTo>
                  <a:lnTo>
                    <a:pt x="1246436" y="1119598"/>
                  </a:lnTo>
                  <a:lnTo>
                    <a:pt x="1218083" y="1153916"/>
                  </a:lnTo>
                  <a:lnTo>
                    <a:pt x="1187624" y="1186338"/>
                  </a:lnTo>
                  <a:lnTo>
                    <a:pt x="1155165" y="1216762"/>
                  </a:lnTo>
                  <a:lnTo>
                    <a:pt x="1120808" y="1245083"/>
                  </a:lnTo>
                  <a:lnTo>
                    <a:pt x="1084658" y="1271199"/>
                  </a:lnTo>
                  <a:lnTo>
                    <a:pt x="1046818" y="1295004"/>
                  </a:lnTo>
                  <a:lnTo>
                    <a:pt x="1007392" y="1316397"/>
                  </a:lnTo>
                  <a:lnTo>
                    <a:pt x="966483" y="1335274"/>
                  </a:lnTo>
                  <a:lnTo>
                    <a:pt x="924196" y="1351530"/>
                  </a:lnTo>
                  <a:lnTo>
                    <a:pt x="880633" y="1365063"/>
                  </a:lnTo>
                  <a:lnTo>
                    <a:pt x="835899" y="1375768"/>
                  </a:lnTo>
                  <a:lnTo>
                    <a:pt x="790098" y="1383543"/>
                  </a:lnTo>
                  <a:lnTo>
                    <a:pt x="743332" y="1388284"/>
                  </a:lnTo>
                  <a:lnTo>
                    <a:pt x="695706" y="1389888"/>
                  </a:lnTo>
                  <a:lnTo>
                    <a:pt x="648079" y="1388284"/>
                  </a:lnTo>
                  <a:lnTo>
                    <a:pt x="601313" y="1383543"/>
                  </a:lnTo>
                  <a:lnTo>
                    <a:pt x="555512" y="1375768"/>
                  </a:lnTo>
                  <a:lnTo>
                    <a:pt x="510778" y="1365063"/>
                  </a:lnTo>
                  <a:lnTo>
                    <a:pt x="467215" y="1351530"/>
                  </a:lnTo>
                  <a:lnTo>
                    <a:pt x="424928" y="1335274"/>
                  </a:lnTo>
                  <a:lnTo>
                    <a:pt x="384019" y="1316397"/>
                  </a:lnTo>
                  <a:lnTo>
                    <a:pt x="344593" y="1295004"/>
                  </a:lnTo>
                  <a:lnTo>
                    <a:pt x="306753" y="1271199"/>
                  </a:lnTo>
                  <a:lnTo>
                    <a:pt x="270603" y="1245083"/>
                  </a:lnTo>
                  <a:lnTo>
                    <a:pt x="236246" y="1216762"/>
                  </a:lnTo>
                  <a:lnTo>
                    <a:pt x="203787" y="1186338"/>
                  </a:lnTo>
                  <a:lnTo>
                    <a:pt x="173328" y="1153916"/>
                  </a:lnTo>
                  <a:lnTo>
                    <a:pt x="144975" y="1119598"/>
                  </a:lnTo>
                  <a:lnTo>
                    <a:pt x="118829" y="1083488"/>
                  </a:lnTo>
                  <a:lnTo>
                    <a:pt x="94995" y="1045689"/>
                  </a:lnTo>
                  <a:lnTo>
                    <a:pt x="73578" y="1006306"/>
                  </a:lnTo>
                  <a:lnTo>
                    <a:pt x="54679" y="965442"/>
                  </a:lnTo>
                  <a:lnTo>
                    <a:pt x="38403" y="923199"/>
                  </a:lnTo>
                  <a:lnTo>
                    <a:pt x="24854" y="879683"/>
                  </a:lnTo>
                  <a:lnTo>
                    <a:pt x="14136" y="834995"/>
                  </a:lnTo>
                  <a:lnTo>
                    <a:pt x="6351" y="789241"/>
                  </a:lnTo>
                  <a:lnTo>
                    <a:pt x="1605" y="742522"/>
                  </a:lnTo>
                  <a:lnTo>
                    <a:pt x="0" y="694944"/>
                  </a:lnTo>
                  <a:close/>
                </a:path>
              </a:pathLst>
            </a:custGeom>
            <a:ln w="15240">
              <a:solidFill>
                <a:srgbClr val="CAAE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84491" y="2895600"/>
              <a:ext cx="4724400" cy="1551940"/>
            </a:xfrm>
            <a:custGeom>
              <a:avLst/>
              <a:gdLst/>
              <a:ahLst/>
              <a:cxnLst/>
              <a:rect l="l" t="t" r="r" b="b"/>
              <a:pathLst>
                <a:path w="4724400" h="1551939">
                  <a:moveTo>
                    <a:pt x="4724400" y="0"/>
                  </a:moveTo>
                  <a:lnTo>
                    <a:pt x="0" y="0"/>
                  </a:lnTo>
                  <a:lnTo>
                    <a:pt x="0" y="1551432"/>
                  </a:lnTo>
                  <a:lnTo>
                    <a:pt x="4724400" y="1551432"/>
                  </a:lnTo>
                  <a:lnTo>
                    <a:pt x="4724400" y="0"/>
                  </a:lnTo>
                  <a:close/>
                </a:path>
              </a:pathLst>
            </a:custGeom>
            <a:solidFill>
              <a:srgbClr val="409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84491" y="2895600"/>
              <a:ext cx="4724400" cy="1551940"/>
            </a:xfrm>
            <a:custGeom>
              <a:avLst/>
              <a:gdLst/>
              <a:ahLst/>
              <a:cxnLst/>
              <a:rect l="l" t="t" r="r" b="b"/>
              <a:pathLst>
                <a:path w="4724400" h="1551939">
                  <a:moveTo>
                    <a:pt x="0" y="1551432"/>
                  </a:moveTo>
                  <a:lnTo>
                    <a:pt x="4724400" y="1551432"/>
                  </a:lnTo>
                  <a:lnTo>
                    <a:pt x="4724400" y="0"/>
                  </a:lnTo>
                  <a:lnTo>
                    <a:pt x="0" y="0"/>
                  </a:lnTo>
                  <a:lnTo>
                    <a:pt x="0" y="155143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89548" y="2976372"/>
              <a:ext cx="1390015" cy="1390015"/>
            </a:xfrm>
            <a:custGeom>
              <a:avLst/>
              <a:gdLst/>
              <a:ahLst/>
              <a:cxnLst/>
              <a:rect l="l" t="t" r="r" b="b"/>
              <a:pathLst>
                <a:path w="1390015" h="1390014">
                  <a:moveTo>
                    <a:pt x="694944" y="0"/>
                  </a:moveTo>
                  <a:lnTo>
                    <a:pt x="647365" y="1603"/>
                  </a:lnTo>
                  <a:lnTo>
                    <a:pt x="600646" y="6344"/>
                  </a:lnTo>
                  <a:lnTo>
                    <a:pt x="554892" y="14119"/>
                  </a:lnTo>
                  <a:lnTo>
                    <a:pt x="510204" y="24824"/>
                  </a:lnTo>
                  <a:lnTo>
                    <a:pt x="466688" y="38357"/>
                  </a:lnTo>
                  <a:lnTo>
                    <a:pt x="424445" y="54613"/>
                  </a:lnTo>
                  <a:lnTo>
                    <a:pt x="383581" y="73490"/>
                  </a:lnTo>
                  <a:lnTo>
                    <a:pt x="344198" y="94883"/>
                  </a:lnTo>
                  <a:lnTo>
                    <a:pt x="306399" y="118688"/>
                  </a:lnTo>
                  <a:lnTo>
                    <a:pt x="270289" y="144804"/>
                  </a:lnTo>
                  <a:lnTo>
                    <a:pt x="235971" y="173125"/>
                  </a:lnTo>
                  <a:lnTo>
                    <a:pt x="203549" y="203549"/>
                  </a:lnTo>
                  <a:lnTo>
                    <a:pt x="173125" y="235971"/>
                  </a:lnTo>
                  <a:lnTo>
                    <a:pt x="144804" y="270289"/>
                  </a:lnTo>
                  <a:lnTo>
                    <a:pt x="118688" y="306399"/>
                  </a:lnTo>
                  <a:lnTo>
                    <a:pt x="94883" y="344198"/>
                  </a:lnTo>
                  <a:lnTo>
                    <a:pt x="73490" y="383581"/>
                  </a:lnTo>
                  <a:lnTo>
                    <a:pt x="54613" y="424445"/>
                  </a:lnTo>
                  <a:lnTo>
                    <a:pt x="38357" y="466688"/>
                  </a:lnTo>
                  <a:lnTo>
                    <a:pt x="24824" y="510204"/>
                  </a:lnTo>
                  <a:lnTo>
                    <a:pt x="14119" y="554892"/>
                  </a:lnTo>
                  <a:lnTo>
                    <a:pt x="6344" y="600646"/>
                  </a:lnTo>
                  <a:lnTo>
                    <a:pt x="1603" y="647365"/>
                  </a:lnTo>
                  <a:lnTo>
                    <a:pt x="0" y="694944"/>
                  </a:lnTo>
                  <a:lnTo>
                    <a:pt x="1603" y="742522"/>
                  </a:lnTo>
                  <a:lnTo>
                    <a:pt x="6344" y="789241"/>
                  </a:lnTo>
                  <a:lnTo>
                    <a:pt x="14119" y="834995"/>
                  </a:lnTo>
                  <a:lnTo>
                    <a:pt x="24824" y="879683"/>
                  </a:lnTo>
                  <a:lnTo>
                    <a:pt x="38357" y="923199"/>
                  </a:lnTo>
                  <a:lnTo>
                    <a:pt x="54613" y="965442"/>
                  </a:lnTo>
                  <a:lnTo>
                    <a:pt x="73490" y="1006306"/>
                  </a:lnTo>
                  <a:lnTo>
                    <a:pt x="94883" y="1045689"/>
                  </a:lnTo>
                  <a:lnTo>
                    <a:pt x="118688" y="1083488"/>
                  </a:lnTo>
                  <a:lnTo>
                    <a:pt x="144804" y="1119598"/>
                  </a:lnTo>
                  <a:lnTo>
                    <a:pt x="173125" y="1153916"/>
                  </a:lnTo>
                  <a:lnTo>
                    <a:pt x="203549" y="1186338"/>
                  </a:lnTo>
                  <a:lnTo>
                    <a:pt x="235971" y="1216762"/>
                  </a:lnTo>
                  <a:lnTo>
                    <a:pt x="270289" y="1245083"/>
                  </a:lnTo>
                  <a:lnTo>
                    <a:pt x="306399" y="1271199"/>
                  </a:lnTo>
                  <a:lnTo>
                    <a:pt x="344198" y="1295004"/>
                  </a:lnTo>
                  <a:lnTo>
                    <a:pt x="383581" y="1316397"/>
                  </a:lnTo>
                  <a:lnTo>
                    <a:pt x="424445" y="1335274"/>
                  </a:lnTo>
                  <a:lnTo>
                    <a:pt x="466688" y="1351530"/>
                  </a:lnTo>
                  <a:lnTo>
                    <a:pt x="510204" y="1365063"/>
                  </a:lnTo>
                  <a:lnTo>
                    <a:pt x="554892" y="1375768"/>
                  </a:lnTo>
                  <a:lnTo>
                    <a:pt x="600646" y="1383543"/>
                  </a:lnTo>
                  <a:lnTo>
                    <a:pt x="647365" y="1388284"/>
                  </a:lnTo>
                  <a:lnTo>
                    <a:pt x="694944" y="1389888"/>
                  </a:lnTo>
                  <a:lnTo>
                    <a:pt x="742522" y="1388284"/>
                  </a:lnTo>
                  <a:lnTo>
                    <a:pt x="789241" y="1383543"/>
                  </a:lnTo>
                  <a:lnTo>
                    <a:pt x="834995" y="1375768"/>
                  </a:lnTo>
                  <a:lnTo>
                    <a:pt x="879683" y="1365063"/>
                  </a:lnTo>
                  <a:lnTo>
                    <a:pt x="923199" y="1351530"/>
                  </a:lnTo>
                  <a:lnTo>
                    <a:pt x="965442" y="1335274"/>
                  </a:lnTo>
                  <a:lnTo>
                    <a:pt x="1006306" y="1316397"/>
                  </a:lnTo>
                  <a:lnTo>
                    <a:pt x="1045689" y="1295004"/>
                  </a:lnTo>
                  <a:lnTo>
                    <a:pt x="1083488" y="1271199"/>
                  </a:lnTo>
                  <a:lnTo>
                    <a:pt x="1119598" y="1245083"/>
                  </a:lnTo>
                  <a:lnTo>
                    <a:pt x="1153916" y="1216762"/>
                  </a:lnTo>
                  <a:lnTo>
                    <a:pt x="1186338" y="1186338"/>
                  </a:lnTo>
                  <a:lnTo>
                    <a:pt x="1216762" y="1153916"/>
                  </a:lnTo>
                  <a:lnTo>
                    <a:pt x="1245083" y="1119598"/>
                  </a:lnTo>
                  <a:lnTo>
                    <a:pt x="1271199" y="1083488"/>
                  </a:lnTo>
                  <a:lnTo>
                    <a:pt x="1295004" y="1045689"/>
                  </a:lnTo>
                  <a:lnTo>
                    <a:pt x="1316397" y="1006306"/>
                  </a:lnTo>
                  <a:lnTo>
                    <a:pt x="1335274" y="965442"/>
                  </a:lnTo>
                  <a:lnTo>
                    <a:pt x="1351530" y="923199"/>
                  </a:lnTo>
                  <a:lnTo>
                    <a:pt x="1365063" y="879683"/>
                  </a:lnTo>
                  <a:lnTo>
                    <a:pt x="1375768" y="834995"/>
                  </a:lnTo>
                  <a:lnTo>
                    <a:pt x="1383543" y="789241"/>
                  </a:lnTo>
                  <a:lnTo>
                    <a:pt x="1388284" y="742522"/>
                  </a:lnTo>
                  <a:lnTo>
                    <a:pt x="1389887" y="694944"/>
                  </a:lnTo>
                  <a:lnTo>
                    <a:pt x="1388284" y="647365"/>
                  </a:lnTo>
                  <a:lnTo>
                    <a:pt x="1383543" y="600646"/>
                  </a:lnTo>
                  <a:lnTo>
                    <a:pt x="1375768" y="554892"/>
                  </a:lnTo>
                  <a:lnTo>
                    <a:pt x="1365063" y="510204"/>
                  </a:lnTo>
                  <a:lnTo>
                    <a:pt x="1351530" y="466688"/>
                  </a:lnTo>
                  <a:lnTo>
                    <a:pt x="1335274" y="424445"/>
                  </a:lnTo>
                  <a:lnTo>
                    <a:pt x="1316397" y="383581"/>
                  </a:lnTo>
                  <a:lnTo>
                    <a:pt x="1295004" y="344198"/>
                  </a:lnTo>
                  <a:lnTo>
                    <a:pt x="1271199" y="306399"/>
                  </a:lnTo>
                  <a:lnTo>
                    <a:pt x="1245083" y="270289"/>
                  </a:lnTo>
                  <a:lnTo>
                    <a:pt x="1216762" y="235971"/>
                  </a:lnTo>
                  <a:lnTo>
                    <a:pt x="1186338" y="203549"/>
                  </a:lnTo>
                  <a:lnTo>
                    <a:pt x="1153916" y="173125"/>
                  </a:lnTo>
                  <a:lnTo>
                    <a:pt x="1119598" y="144804"/>
                  </a:lnTo>
                  <a:lnTo>
                    <a:pt x="1083488" y="118688"/>
                  </a:lnTo>
                  <a:lnTo>
                    <a:pt x="1045689" y="94883"/>
                  </a:lnTo>
                  <a:lnTo>
                    <a:pt x="1006306" y="73490"/>
                  </a:lnTo>
                  <a:lnTo>
                    <a:pt x="965442" y="54613"/>
                  </a:lnTo>
                  <a:lnTo>
                    <a:pt x="923199" y="38357"/>
                  </a:lnTo>
                  <a:lnTo>
                    <a:pt x="879683" y="24824"/>
                  </a:lnTo>
                  <a:lnTo>
                    <a:pt x="834995" y="14119"/>
                  </a:lnTo>
                  <a:lnTo>
                    <a:pt x="789241" y="6344"/>
                  </a:lnTo>
                  <a:lnTo>
                    <a:pt x="742522" y="1603"/>
                  </a:lnTo>
                  <a:lnTo>
                    <a:pt x="694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89548" y="2976372"/>
              <a:ext cx="1390015" cy="1390015"/>
            </a:xfrm>
            <a:custGeom>
              <a:avLst/>
              <a:gdLst/>
              <a:ahLst/>
              <a:cxnLst/>
              <a:rect l="l" t="t" r="r" b="b"/>
              <a:pathLst>
                <a:path w="1390015" h="1390014">
                  <a:moveTo>
                    <a:pt x="0" y="694944"/>
                  </a:moveTo>
                  <a:lnTo>
                    <a:pt x="1603" y="647365"/>
                  </a:lnTo>
                  <a:lnTo>
                    <a:pt x="6344" y="600646"/>
                  </a:lnTo>
                  <a:lnTo>
                    <a:pt x="14119" y="554892"/>
                  </a:lnTo>
                  <a:lnTo>
                    <a:pt x="24824" y="510204"/>
                  </a:lnTo>
                  <a:lnTo>
                    <a:pt x="38357" y="466688"/>
                  </a:lnTo>
                  <a:lnTo>
                    <a:pt x="54613" y="424445"/>
                  </a:lnTo>
                  <a:lnTo>
                    <a:pt x="73490" y="383581"/>
                  </a:lnTo>
                  <a:lnTo>
                    <a:pt x="94883" y="344198"/>
                  </a:lnTo>
                  <a:lnTo>
                    <a:pt x="118688" y="306399"/>
                  </a:lnTo>
                  <a:lnTo>
                    <a:pt x="144804" y="270289"/>
                  </a:lnTo>
                  <a:lnTo>
                    <a:pt x="173125" y="235971"/>
                  </a:lnTo>
                  <a:lnTo>
                    <a:pt x="203549" y="203549"/>
                  </a:lnTo>
                  <a:lnTo>
                    <a:pt x="235971" y="173125"/>
                  </a:lnTo>
                  <a:lnTo>
                    <a:pt x="270289" y="144804"/>
                  </a:lnTo>
                  <a:lnTo>
                    <a:pt x="306399" y="118688"/>
                  </a:lnTo>
                  <a:lnTo>
                    <a:pt x="344198" y="94883"/>
                  </a:lnTo>
                  <a:lnTo>
                    <a:pt x="383581" y="73490"/>
                  </a:lnTo>
                  <a:lnTo>
                    <a:pt x="424445" y="54613"/>
                  </a:lnTo>
                  <a:lnTo>
                    <a:pt x="466688" y="38357"/>
                  </a:lnTo>
                  <a:lnTo>
                    <a:pt x="510204" y="24824"/>
                  </a:lnTo>
                  <a:lnTo>
                    <a:pt x="554892" y="14119"/>
                  </a:lnTo>
                  <a:lnTo>
                    <a:pt x="600646" y="6344"/>
                  </a:lnTo>
                  <a:lnTo>
                    <a:pt x="647365" y="1603"/>
                  </a:lnTo>
                  <a:lnTo>
                    <a:pt x="694944" y="0"/>
                  </a:lnTo>
                  <a:lnTo>
                    <a:pt x="742522" y="1603"/>
                  </a:lnTo>
                  <a:lnTo>
                    <a:pt x="789241" y="6344"/>
                  </a:lnTo>
                  <a:lnTo>
                    <a:pt x="834995" y="14119"/>
                  </a:lnTo>
                  <a:lnTo>
                    <a:pt x="879683" y="24824"/>
                  </a:lnTo>
                  <a:lnTo>
                    <a:pt x="923199" y="38357"/>
                  </a:lnTo>
                  <a:lnTo>
                    <a:pt x="965442" y="54613"/>
                  </a:lnTo>
                  <a:lnTo>
                    <a:pt x="1006306" y="73490"/>
                  </a:lnTo>
                  <a:lnTo>
                    <a:pt x="1045689" y="94883"/>
                  </a:lnTo>
                  <a:lnTo>
                    <a:pt x="1083488" y="118688"/>
                  </a:lnTo>
                  <a:lnTo>
                    <a:pt x="1119598" y="144804"/>
                  </a:lnTo>
                  <a:lnTo>
                    <a:pt x="1153916" y="173125"/>
                  </a:lnTo>
                  <a:lnTo>
                    <a:pt x="1186338" y="203549"/>
                  </a:lnTo>
                  <a:lnTo>
                    <a:pt x="1216762" y="235971"/>
                  </a:lnTo>
                  <a:lnTo>
                    <a:pt x="1245083" y="270289"/>
                  </a:lnTo>
                  <a:lnTo>
                    <a:pt x="1271199" y="306399"/>
                  </a:lnTo>
                  <a:lnTo>
                    <a:pt x="1295004" y="344198"/>
                  </a:lnTo>
                  <a:lnTo>
                    <a:pt x="1316397" y="383581"/>
                  </a:lnTo>
                  <a:lnTo>
                    <a:pt x="1335274" y="424445"/>
                  </a:lnTo>
                  <a:lnTo>
                    <a:pt x="1351530" y="466688"/>
                  </a:lnTo>
                  <a:lnTo>
                    <a:pt x="1365063" y="510204"/>
                  </a:lnTo>
                  <a:lnTo>
                    <a:pt x="1375768" y="554892"/>
                  </a:lnTo>
                  <a:lnTo>
                    <a:pt x="1383543" y="600646"/>
                  </a:lnTo>
                  <a:lnTo>
                    <a:pt x="1388284" y="647365"/>
                  </a:lnTo>
                  <a:lnTo>
                    <a:pt x="1389887" y="694944"/>
                  </a:lnTo>
                  <a:lnTo>
                    <a:pt x="1388284" y="742522"/>
                  </a:lnTo>
                  <a:lnTo>
                    <a:pt x="1383543" y="789241"/>
                  </a:lnTo>
                  <a:lnTo>
                    <a:pt x="1375768" y="834995"/>
                  </a:lnTo>
                  <a:lnTo>
                    <a:pt x="1365063" y="879683"/>
                  </a:lnTo>
                  <a:lnTo>
                    <a:pt x="1351530" y="923199"/>
                  </a:lnTo>
                  <a:lnTo>
                    <a:pt x="1335274" y="965442"/>
                  </a:lnTo>
                  <a:lnTo>
                    <a:pt x="1316397" y="1006306"/>
                  </a:lnTo>
                  <a:lnTo>
                    <a:pt x="1295004" y="1045689"/>
                  </a:lnTo>
                  <a:lnTo>
                    <a:pt x="1271199" y="1083488"/>
                  </a:lnTo>
                  <a:lnTo>
                    <a:pt x="1245083" y="1119598"/>
                  </a:lnTo>
                  <a:lnTo>
                    <a:pt x="1216762" y="1153916"/>
                  </a:lnTo>
                  <a:lnTo>
                    <a:pt x="1186338" y="1186338"/>
                  </a:lnTo>
                  <a:lnTo>
                    <a:pt x="1153916" y="1216762"/>
                  </a:lnTo>
                  <a:lnTo>
                    <a:pt x="1119598" y="1245083"/>
                  </a:lnTo>
                  <a:lnTo>
                    <a:pt x="1083488" y="1271199"/>
                  </a:lnTo>
                  <a:lnTo>
                    <a:pt x="1045689" y="1295004"/>
                  </a:lnTo>
                  <a:lnTo>
                    <a:pt x="1006306" y="1316397"/>
                  </a:lnTo>
                  <a:lnTo>
                    <a:pt x="965442" y="1335274"/>
                  </a:lnTo>
                  <a:lnTo>
                    <a:pt x="923199" y="1351530"/>
                  </a:lnTo>
                  <a:lnTo>
                    <a:pt x="879683" y="1365063"/>
                  </a:lnTo>
                  <a:lnTo>
                    <a:pt x="834995" y="1375768"/>
                  </a:lnTo>
                  <a:lnTo>
                    <a:pt x="789241" y="1383543"/>
                  </a:lnTo>
                  <a:lnTo>
                    <a:pt x="742522" y="1388284"/>
                  </a:lnTo>
                  <a:lnTo>
                    <a:pt x="694944" y="1389888"/>
                  </a:lnTo>
                  <a:lnTo>
                    <a:pt x="647365" y="1388284"/>
                  </a:lnTo>
                  <a:lnTo>
                    <a:pt x="600646" y="1383543"/>
                  </a:lnTo>
                  <a:lnTo>
                    <a:pt x="554892" y="1375768"/>
                  </a:lnTo>
                  <a:lnTo>
                    <a:pt x="510204" y="1365063"/>
                  </a:lnTo>
                  <a:lnTo>
                    <a:pt x="466688" y="1351530"/>
                  </a:lnTo>
                  <a:lnTo>
                    <a:pt x="424445" y="1335274"/>
                  </a:lnTo>
                  <a:lnTo>
                    <a:pt x="383581" y="1316397"/>
                  </a:lnTo>
                  <a:lnTo>
                    <a:pt x="344198" y="1295004"/>
                  </a:lnTo>
                  <a:lnTo>
                    <a:pt x="306399" y="1271199"/>
                  </a:lnTo>
                  <a:lnTo>
                    <a:pt x="270289" y="1245083"/>
                  </a:lnTo>
                  <a:lnTo>
                    <a:pt x="235971" y="1216762"/>
                  </a:lnTo>
                  <a:lnTo>
                    <a:pt x="203549" y="1186338"/>
                  </a:lnTo>
                  <a:lnTo>
                    <a:pt x="173125" y="1153916"/>
                  </a:lnTo>
                  <a:lnTo>
                    <a:pt x="144804" y="1119598"/>
                  </a:lnTo>
                  <a:lnTo>
                    <a:pt x="118688" y="1083488"/>
                  </a:lnTo>
                  <a:lnTo>
                    <a:pt x="94883" y="1045689"/>
                  </a:lnTo>
                  <a:lnTo>
                    <a:pt x="73490" y="1006306"/>
                  </a:lnTo>
                  <a:lnTo>
                    <a:pt x="54613" y="965442"/>
                  </a:lnTo>
                  <a:lnTo>
                    <a:pt x="38357" y="923199"/>
                  </a:lnTo>
                  <a:lnTo>
                    <a:pt x="24824" y="879683"/>
                  </a:lnTo>
                  <a:lnTo>
                    <a:pt x="14119" y="834995"/>
                  </a:lnTo>
                  <a:lnTo>
                    <a:pt x="6344" y="789241"/>
                  </a:lnTo>
                  <a:lnTo>
                    <a:pt x="1603" y="742522"/>
                  </a:lnTo>
                  <a:lnTo>
                    <a:pt x="0" y="694944"/>
                  </a:lnTo>
                  <a:close/>
                </a:path>
              </a:pathLst>
            </a:custGeom>
            <a:ln w="15240">
              <a:solidFill>
                <a:srgbClr val="4095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80631" y="4572000"/>
              <a:ext cx="5128260" cy="1536700"/>
            </a:xfrm>
            <a:custGeom>
              <a:avLst/>
              <a:gdLst/>
              <a:ahLst/>
              <a:cxnLst/>
              <a:rect l="l" t="t" r="r" b="b"/>
              <a:pathLst>
                <a:path w="5128259" h="1536700">
                  <a:moveTo>
                    <a:pt x="5128260" y="0"/>
                  </a:moveTo>
                  <a:lnTo>
                    <a:pt x="0" y="0"/>
                  </a:lnTo>
                  <a:lnTo>
                    <a:pt x="0" y="1536192"/>
                  </a:lnTo>
                  <a:lnTo>
                    <a:pt x="5128260" y="1536192"/>
                  </a:lnTo>
                  <a:lnTo>
                    <a:pt x="5128260" y="0"/>
                  </a:lnTo>
                  <a:close/>
                </a:path>
              </a:pathLst>
            </a:custGeom>
            <a:solidFill>
              <a:srgbClr val="803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80631" y="4572000"/>
              <a:ext cx="5128260" cy="1536700"/>
            </a:xfrm>
            <a:custGeom>
              <a:avLst/>
              <a:gdLst/>
              <a:ahLst/>
              <a:cxnLst/>
              <a:rect l="l" t="t" r="r" b="b"/>
              <a:pathLst>
                <a:path w="5128259" h="1536700">
                  <a:moveTo>
                    <a:pt x="0" y="1536192"/>
                  </a:moveTo>
                  <a:lnTo>
                    <a:pt x="5128260" y="1536192"/>
                  </a:lnTo>
                  <a:lnTo>
                    <a:pt x="5128260" y="0"/>
                  </a:lnTo>
                  <a:lnTo>
                    <a:pt x="0" y="0"/>
                  </a:lnTo>
                  <a:lnTo>
                    <a:pt x="0" y="153619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451597" y="2890519"/>
            <a:ext cx="4129404" cy="27609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16559" marR="5080">
              <a:lnSpc>
                <a:spcPct val="84400"/>
              </a:lnSpc>
              <a:spcBef>
                <a:spcPts val="395"/>
              </a:spcBef>
            </a:pP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Предоставленное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образовательную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организацию</a:t>
            </a:r>
            <a:r>
              <a:rPr sz="16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заключение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ТПМПК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Times New Roman"/>
                <a:cs typeface="Times New Roman"/>
              </a:rPr>
              <a:t>является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основанием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создания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условий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для 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обучения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воспитания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ребенка.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Родители</a:t>
            </a:r>
            <a:endParaRPr sz="1600">
              <a:latin typeface="Times New Roman"/>
              <a:cs typeface="Times New Roman"/>
            </a:endParaRPr>
          </a:p>
          <a:p>
            <a:pPr marL="416559" marR="139700">
              <a:lnSpc>
                <a:spcPts val="1620"/>
              </a:lnSpc>
              <a:spcBef>
                <a:spcPts val="5"/>
              </a:spcBef>
            </a:pP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(законные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представители)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имеют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право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не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предоставлять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эти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Times New Roman"/>
                <a:cs typeface="Times New Roman"/>
              </a:rPr>
              <a:t>документы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образовательные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и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иные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организации.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1770"/>
              </a:lnSpc>
            </a:pP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Заключение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комиссии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действительно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endParaRPr sz="1600">
              <a:latin typeface="Times New Roman"/>
              <a:cs typeface="Times New Roman"/>
            </a:endParaRPr>
          </a:p>
          <a:p>
            <a:pPr marL="12700" marR="226060">
              <a:lnSpc>
                <a:spcPts val="1620"/>
              </a:lnSpc>
              <a:spcBef>
                <a:spcPts val="155"/>
              </a:spcBef>
            </a:pP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предъявления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течение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календарного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года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Times New Roman"/>
                <a:cs typeface="Times New Roman"/>
              </a:rPr>
              <a:t>даты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его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подписания.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876544" y="1531619"/>
            <a:ext cx="1661160" cy="4511040"/>
            <a:chOff x="5876544" y="1531619"/>
            <a:chExt cx="1661160" cy="4511040"/>
          </a:xfrm>
        </p:grpSpPr>
        <p:sp>
          <p:nvSpPr>
            <p:cNvPr id="24" name="object 24"/>
            <p:cNvSpPr/>
            <p:nvPr/>
          </p:nvSpPr>
          <p:spPr>
            <a:xfrm>
              <a:off x="5884164" y="4645152"/>
              <a:ext cx="1391920" cy="1390015"/>
            </a:xfrm>
            <a:custGeom>
              <a:avLst/>
              <a:gdLst/>
              <a:ahLst/>
              <a:cxnLst/>
              <a:rect l="l" t="t" r="r" b="b"/>
              <a:pathLst>
                <a:path w="1391920" h="1390014">
                  <a:moveTo>
                    <a:pt x="695706" y="0"/>
                  </a:moveTo>
                  <a:lnTo>
                    <a:pt x="648079" y="1603"/>
                  </a:lnTo>
                  <a:lnTo>
                    <a:pt x="601313" y="6344"/>
                  </a:lnTo>
                  <a:lnTo>
                    <a:pt x="555512" y="14119"/>
                  </a:lnTo>
                  <a:lnTo>
                    <a:pt x="510778" y="24824"/>
                  </a:lnTo>
                  <a:lnTo>
                    <a:pt x="467215" y="38357"/>
                  </a:lnTo>
                  <a:lnTo>
                    <a:pt x="424928" y="54613"/>
                  </a:lnTo>
                  <a:lnTo>
                    <a:pt x="384019" y="73490"/>
                  </a:lnTo>
                  <a:lnTo>
                    <a:pt x="344593" y="94883"/>
                  </a:lnTo>
                  <a:lnTo>
                    <a:pt x="306753" y="118688"/>
                  </a:lnTo>
                  <a:lnTo>
                    <a:pt x="270603" y="144804"/>
                  </a:lnTo>
                  <a:lnTo>
                    <a:pt x="236246" y="173125"/>
                  </a:lnTo>
                  <a:lnTo>
                    <a:pt x="203787" y="203549"/>
                  </a:lnTo>
                  <a:lnTo>
                    <a:pt x="173328" y="235971"/>
                  </a:lnTo>
                  <a:lnTo>
                    <a:pt x="144975" y="270289"/>
                  </a:lnTo>
                  <a:lnTo>
                    <a:pt x="118829" y="306399"/>
                  </a:lnTo>
                  <a:lnTo>
                    <a:pt x="94996" y="344198"/>
                  </a:lnTo>
                  <a:lnTo>
                    <a:pt x="73578" y="383581"/>
                  </a:lnTo>
                  <a:lnTo>
                    <a:pt x="54679" y="424445"/>
                  </a:lnTo>
                  <a:lnTo>
                    <a:pt x="38403" y="466688"/>
                  </a:lnTo>
                  <a:lnTo>
                    <a:pt x="24854" y="510204"/>
                  </a:lnTo>
                  <a:lnTo>
                    <a:pt x="14136" y="554892"/>
                  </a:lnTo>
                  <a:lnTo>
                    <a:pt x="6351" y="600646"/>
                  </a:lnTo>
                  <a:lnTo>
                    <a:pt x="1605" y="647365"/>
                  </a:lnTo>
                  <a:lnTo>
                    <a:pt x="0" y="694944"/>
                  </a:lnTo>
                  <a:lnTo>
                    <a:pt x="1605" y="742524"/>
                  </a:lnTo>
                  <a:lnTo>
                    <a:pt x="6351" y="789243"/>
                  </a:lnTo>
                  <a:lnTo>
                    <a:pt x="14136" y="834999"/>
                  </a:lnTo>
                  <a:lnTo>
                    <a:pt x="24854" y="879687"/>
                  </a:lnTo>
                  <a:lnTo>
                    <a:pt x="38403" y="923204"/>
                  </a:lnTo>
                  <a:lnTo>
                    <a:pt x="54679" y="965447"/>
                  </a:lnTo>
                  <a:lnTo>
                    <a:pt x="73578" y="1006312"/>
                  </a:lnTo>
                  <a:lnTo>
                    <a:pt x="94995" y="1045695"/>
                  </a:lnTo>
                  <a:lnTo>
                    <a:pt x="118829" y="1083493"/>
                  </a:lnTo>
                  <a:lnTo>
                    <a:pt x="144975" y="1119603"/>
                  </a:lnTo>
                  <a:lnTo>
                    <a:pt x="173328" y="1153921"/>
                  </a:lnTo>
                  <a:lnTo>
                    <a:pt x="203787" y="1186343"/>
                  </a:lnTo>
                  <a:lnTo>
                    <a:pt x="236246" y="1216766"/>
                  </a:lnTo>
                  <a:lnTo>
                    <a:pt x="270603" y="1245087"/>
                  </a:lnTo>
                  <a:lnTo>
                    <a:pt x="306753" y="1271202"/>
                  </a:lnTo>
                  <a:lnTo>
                    <a:pt x="344593" y="1295007"/>
                  </a:lnTo>
                  <a:lnTo>
                    <a:pt x="384019" y="1316400"/>
                  </a:lnTo>
                  <a:lnTo>
                    <a:pt x="424928" y="1335275"/>
                  </a:lnTo>
                  <a:lnTo>
                    <a:pt x="467215" y="1351531"/>
                  </a:lnTo>
                  <a:lnTo>
                    <a:pt x="510778" y="1365063"/>
                  </a:lnTo>
                  <a:lnTo>
                    <a:pt x="555512" y="1375769"/>
                  </a:lnTo>
                  <a:lnTo>
                    <a:pt x="601313" y="1383543"/>
                  </a:lnTo>
                  <a:lnTo>
                    <a:pt x="648079" y="1388284"/>
                  </a:lnTo>
                  <a:lnTo>
                    <a:pt x="695706" y="1389888"/>
                  </a:lnTo>
                  <a:lnTo>
                    <a:pt x="743332" y="1388284"/>
                  </a:lnTo>
                  <a:lnTo>
                    <a:pt x="790098" y="1383543"/>
                  </a:lnTo>
                  <a:lnTo>
                    <a:pt x="835899" y="1375769"/>
                  </a:lnTo>
                  <a:lnTo>
                    <a:pt x="880633" y="1365063"/>
                  </a:lnTo>
                  <a:lnTo>
                    <a:pt x="924196" y="1351531"/>
                  </a:lnTo>
                  <a:lnTo>
                    <a:pt x="966483" y="1335275"/>
                  </a:lnTo>
                  <a:lnTo>
                    <a:pt x="1007392" y="1316400"/>
                  </a:lnTo>
                  <a:lnTo>
                    <a:pt x="1046818" y="1295007"/>
                  </a:lnTo>
                  <a:lnTo>
                    <a:pt x="1084658" y="1271202"/>
                  </a:lnTo>
                  <a:lnTo>
                    <a:pt x="1120808" y="1245087"/>
                  </a:lnTo>
                  <a:lnTo>
                    <a:pt x="1155165" y="1216766"/>
                  </a:lnTo>
                  <a:lnTo>
                    <a:pt x="1187624" y="1186343"/>
                  </a:lnTo>
                  <a:lnTo>
                    <a:pt x="1218083" y="1153921"/>
                  </a:lnTo>
                  <a:lnTo>
                    <a:pt x="1246436" y="1119603"/>
                  </a:lnTo>
                  <a:lnTo>
                    <a:pt x="1272582" y="1083493"/>
                  </a:lnTo>
                  <a:lnTo>
                    <a:pt x="1296415" y="1045695"/>
                  </a:lnTo>
                  <a:lnTo>
                    <a:pt x="1317833" y="1006312"/>
                  </a:lnTo>
                  <a:lnTo>
                    <a:pt x="1336732" y="965447"/>
                  </a:lnTo>
                  <a:lnTo>
                    <a:pt x="1353008" y="923204"/>
                  </a:lnTo>
                  <a:lnTo>
                    <a:pt x="1366557" y="879687"/>
                  </a:lnTo>
                  <a:lnTo>
                    <a:pt x="1377275" y="834999"/>
                  </a:lnTo>
                  <a:lnTo>
                    <a:pt x="1385060" y="789243"/>
                  </a:lnTo>
                  <a:lnTo>
                    <a:pt x="1389806" y="742524"/>
                  </a:lnTo>
                  <a:lnTo>
                    <a:pt x="1391412" y="694944"/>
                  </a:lnTo>
                  <a:lnTo>
                    <a:pt x="1389806" y="647365"/>
                  </a:lnTo>
                  <a:lnTo>
                    <a:pt x="1385060" y="600646"/>
                  </a:lnTo>
                  <a:lnTo>
                    <a:pt x="1377275" y="554892"/>
                  </a:lnTo>
                  <a:lnTo>
                    <a:pt x="1366557" y="510204"/>
                  </a:lnTo>
                  <a:lnTo>
                    <a:pt x="1353008" y="466688"/>
                  </a:lnTo>
                  <a:lnTo>
                    <a:pt x="1336732" y="424445"/>
                  </a:lnTo>
                  <a:lnTo>
                    <a:pt x="1317833" y="383581"/>
                  </a:lnTo>
                  <a:lnTo>
                    <a:pt x="1296415" y="344198"/>
                  </a:lnTo>
                  <a:lnTo>
                    <a:pt x="1272582" y="306399"/>
                  </a:lnTo>
                  <a:lnTo>
                    <a:pt x="1246436" y="270289"/>
                  </a:lnTo>
                  <a:lnTo>
                    <a:pt x="1218083" y="235971"/>
                  </a:lnTo>
                  <a:lnTo>
                    <a:pt x="1187624" y="203549"/>
                  </a:lnTo>
                  <a:lnTo>
                    <a:pt x="1155165" y="173125"/>
                  </a:lnTo>
                  <a:lnTo>
                    <a:pt x="1120808" y="144804"/>
                  </a:lnTo>
                  <a:lnTo>
                    <a:pt x="1084658" y="118688"/>
                  </a:lnTo>
                  <a:lnTo>
                    <a:pt x="1046818" y="94883"/>
                  </a:lnTo>
                  <a:lnTo>
                    <a:pt x="1007392" y="73490"/>
                  </a:lnTo>
                  <a:lnTo>
                    <a:pt x="966483" y="54613"/>
                  </a:lnTo>
                  <a:lnTo>
                    <a:pt x="924196" y="38357"/>
                  </a:lnTo>
                  <a:lnTo>
                    <a:pt x="880633" y="24824"/>
                  </a:lnTo>
                  <a:lnTo>
                    <a:pt x="835899" y="14119"/>
                  </a:lnTo>
                  <a:lnTo>
                    <a:pt x="790098" y="6344"/>
                  </a:lnTo>
                  <a:lnTo>
                    <a:pt x="743332" y="1603"/>
                  </a:lnTo>
                  <a:lnTo>
                    <a:pt x="6957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84164" y="4645152"/>
              <a:ext cx="1391920" cy="1390015"/>
            </a:xfrm>
            <a:custGeom>
              <a:avLst/>
              <a:gdLst/>
              <a:ahLst/>
              <a:cxnLst/>
              <a:rect l="l" t="t" r="r" b="b"/>
              <a:pathLst>
                <a:path w="1391920" h="1390014">
                  <a:moveTo>
                    <a:pt x="0" y="694944"/>
                  </a:moveTo>
                  <a:lnTo>
                    <a:pt x="1605" y="647365"/>
                  </a:lnTo>
                  <a:lnTo>
                    <a:pt x="6351" y="600646"/>
                  </a:lnTo>
                  <a:lnTo>
                    <a:pt x="14136" y="554892"/>
                  </a:lnTo>
                  <a:lnTo>
                    <a:pt x="24854" y="510204"/>
                  </a:lnTo>
                  <a:lnTo>
                    <a:pt x="38403" y="466688"/>
                  </a:lnTo>
                  <a:lnTo>
                    <a:pt x="54679" y="424445"/>
                  </a:lnTo>
                  <a:lnTo>
                    <a:pt x="73578" y="383581"/>
                  </a:lnTo>
                  <a:lnTo>
                    <a:pt x="94996" y="344198"/>
                  </a:lnTo>
                  <a:lnTo>
                    <a:pt x="118829" y="306399"/>
                  </a:lnTo>
                  <a:lnTo>
                    <a:pt x="144975" y="270289"/>
                  </a:lnTo>
                  <a:lnTo>
                    <a:pt x="173328" y="235971"/>
                  </a:lnTo>
                  <a:lnTo>
                    <a:pt x="203787" y="203549"/>
                  </a:lnTo>
                  <a:lnTo>
                    <a:pt x="236246" y="173125"/>
                  </a:lnTo>
                  <a:lnTo>
                    <a:pt x="270603" y="144804"/>
                  </a:lnTo>
                  <a:lnTo>
                    <a:pt x="306753" y="118688"/>
                  </a:lnTo>
                  <a:lnTo>
                    <a:pt x="344593" y="94883"/>
                  </a:lnTo>
                  <a:lnTo>
                    <a:pt x="384019" y="73490"/>
                  </a:lnTo>
                  <a:lnTo>
                    <a:pt x="424928" y="54613"/>
                  </a:lnTo>
                  <a:lnTo>
                    <a:pt x="467215" y="38357"/>
                  </a:lnTo>
                  <a:lnTo>
                    <a:pt x="510778" y="24824"/>
                  </a:lnTo>
                  <a:lnTo>
                    <a:pt x="555512" y="14119"/>
                  </a:lnTo>
                  <a:lnTo>
                    <a:pt x="601313" y="6344"/>
                  </a:lnTo>
                  <a:lnTo>
                    <a:pt x="648079" y="1603"/>
                  </a:lnTo>
                  <a:lnTo>
                    <a:pt x="695706" y="0"/>
                  </a:lnTo>
                  <a:lnTo>
                    <a:pt x="743332" y="1603"/>
                  </a:lnTo>
                  <a:lnTo>
                    <a:pt x="790098" y="6344"/>
                  </a:lnTo>
                  <a:lnTo>
                    <a:pt x="835899" y="14119"/>
                  </a:lnTo>
                  <a:lnTo>
                    <a:pt x="880633" y="24824"/>
                  </a:lnTo>
                  <a:lnTo>
                    <a:pt x="924196" y="38357"/>
                  </a:lnTo>
                  <a:lnTo>
                    <a:pt x="966483" y="54613"/>
                  </a:lnTo>
                  <a:lnTo>
                    <a:pt x="1007392" y="73490"/>
                  </a:lnTo>
                  <a:lnTo>
                    <a:pt x="1046818" y="94883"/>
                  </a:lnTo>
                  <a:lnTo>
                    <a:pt x="1084658" y="118688"/>
                  </a:lnTo>
                  <a:lnTo>
                    <a:pt x="1120808" y="144804"/>
                  </a:lnTo>
                  <a:lnTo>
                    <a:pt x="1155165" y="173125"/>
                  </a:lnTo>
                  <a:lnTo>
                    <a:pt x="1187624" y="203549"/>
                  </a:lnTo>
                  <a:lnTo>
                    <a:pt x="1218083" y="235971"/>
                  </a:lnTo>
                  <a:lnTo>
                    <a:pt x="1246436" y="270289"/>
                  </a:lnTo>
                  <a:lnTo>
                    <a:pt x="1272582" y="306399"/>
                  </a:lnTo>
                  <a:lnTo>
                    <a:pt x="1296415" y="344198"/>
                  </a:lnTo>
                  <a:lnTo>
                    <a:pt x="1317833" y="383581"/>
                  </a:lnTo>
                  <a:lnTo>
                    <a:pt x="1336732" y="424445"/>
                  </a:lnTo>
                  <a:lnTo>
                    <a:pt x="1353008" y="466688"/>
                  </a:lnTo>
                  <a:lnTo>
                    <a:pt x="1366557" y="510204"/>
                  </a:lnTo>
                  <a:lnTo>
                    <a:pt x="1377275" y="554892"/>
                  </a:lnTo>
                  <a:lnTo>
                    <a:pt x="1385060" y="600646"/>
                  </a:lnTo>
                  <a:lnTo>
                    <a:pt x="1389806" y="647365"/>
                  </a:lnTo>
                  <a:lnTo>
                    <a:pt x="1391412" y="694944"/>
                  </a:lnTo>
                  <a:lnTo>
                    <a:pt x="1389806" y="742524"/>
                  </a:lnTo>
                  <a:lnTo>
                    <a:pt x="1385060" y="789243"/>
                  </a:lnTo>
                  <a:lnTo>
                    <a:pt x="1377275" y="834999"/>
                  </a:lnTo>
                  <a:lnTo>
                    <a:pt x="1366557" y="879687"/>
                  </a:lnTo>
                  <a:lnTo>
                    <a:pt x="1353008" y="923204"/>
                  </a:lnTo>
                  <a:lnTo>
                    <a:pt x="1336732" y="965447"/>
                  </a:lnTo>
                  <a:lnTo>
                    <a:pt x="1317833" y="1006312"/>
                  </a:lnTo>
                  <a:lnTo>
                    <a:pt x="1296415" y="1045695"/>
                  </a:lnTo>
                  <a:lnTo>
                    <a:pt x="1272582" y="1083493"/>
                  </a:lnTo>
                  <a:lnTo>
                    <a:pt x="1246436" y="1119603"/>
                  </a:lnTo>
                  <a:lnTo>
                    <a:pt x="1218083" y="1153921"/>
                  </a:lnTo>
                  <a:lnTo>
                    <a:pt x="1187624" y="1186343"/>
                  </a:lnTo>
                  <a:lnTo>
                    <a:pt x="1155165" y="1216766"/>
                  </a:lnTo>
                  <a:lnTo>
                    <a:pt x="1120808" y="1245087"/>
                  </a:lnTo>
                  <a:lnTo>
                    <a:pt x="1084658" y="1271202"/>
                  </a:lnTo>
                  <a:lnTo>
                    <a:pt x="1046818" y="1295007"/>
                  </a:lnTo>
                  <a:lnTo>
                    <a:pt x="1007392" y="1316400"/>
                  </a:lnTo>
                  <a:lnTo>
                    <a:pt x="966483" y="1335275"/>
                  </a:lnTo>
                  <a:lnTo>
                    <a:pt x="924196" y="1351531"/>
                  </a:lnTo>
                  <a:lnTo>
                    <a:pt x="880633" y="1365063"/>
                  </a:lnTo>
                  <a:lnTo>
                    <a:pt x="835899" y="1375769"/>
                  </a:lnTo>
                  <a:lnTo>
                    <a:pt x="790098" y="1383543"/>
                  </a:lnTo>
                  <a:lnTo>
                    <a:pt x="743332" y="1388284"/>
                  </a:lnTo>
                  <a:lnTo>
                    <a:pt x="695706" y="1389888"/>
                  </a:lnTo>
                  <a:lnTo>
                    <a:pt x="648079" y="1388284"/>
                  </a:lnTo>
                  <a:lnTo>
                    <a:pt x="601313" y="1383543"/>
                  </a:lnTo>
                  <a:lnTo>
                    <a:pt x="555512" y="1375769"/>
                  </a:lnTo>
                  <a:lnTo>
                    <a:pt x="510778" y="1365063"/>
                  </a:lnTo>
                  <a:lnTo>
                    <a:pt x="467215" y="1351531"/>
                  </a:lnTo>
                  <a:lnTo>
                    <a:pt x="424928" y="1335275"/>
                  </a:lnTo>
                  <a:lnTo>
                    <a:pt x="384019" y="1316400"/>
                  </a:lnTo>
                  <a:lnTo>
                    <a:pt x="344593" y="1295007"/>
                  </a:lnTo>
                  <a:lnTo>
                    <a:pt x="306753" y="1271202"/>
                  </a:lnTo>
                  <a:lnTo>
                    <a:pt x="270603" y="1245087"/>
                  </a:lnTo>
                  <a:lnTo>
                    <a:pt x="236246" y="1216766"/>
                  </a:lnTo>
                  <a:lnTo>
                    <a:pt x="203787" y="1186343"/>
                  </a:lnTo>
                  <a:lnTo>
                    <a:pt x="173328" y="1153921"/>
                  </a:lnTo>
                  <a:lnTo>
                    <a:pt x="144975" y="1119603"/>
                  </a:lnTo>
                  <a:lnTo>
                    <a:pt x="118829" y="1083493"/>
                  </a:lnTo>
                  <a:lnTo>
                    <a:pt x="94995" y="1045695"/>
                  </a:lnTo>
                  <a:lnTo>
                    <a:pt x="73578" y="1006312"/>
                  </a:lnTo>
                  <a:lnTo>
                    <a:pt x="54679" y="965447"/>
                  </a:lnTo>
                  <a:lnTo>
                    <a:pt x="38403" y="923204"/>
                  </a:lnTo>
                  <a:lnTo>
                    <a:pt x="24854" y="879687"/>
                  </a:lnTo>
                  <a:lnTo>
                    <a:pt x="14136" y="834999"/>
                  </a:lnTo>
                  <a:lnTo>
                    <a:pt x="6351" y="789243"/>
                  </a:lnTo>
                  <a:lnTo>
                    <a:pt x="1605" y="742524"/>
                  </a:lnTo>
                  <a:lnTo>
                    <a:pt x="0" y="694944"/>
                  </a:lnTo>
                  <a:close/>
                </a:path>
              </a:pathLst>
            </a:custGeom>
            <a:ln w="15240">
              <a:solidFill>
                <a:srgbClr val="8033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1531619"/>
              <a:ext cx="888492" cy="8884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2804" y="3302508"/>
              <a:ext cx="1104900" cy="7360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1344" y="4840223"/>
              <a:ext cx="972311" cy="9738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6801" y="3124200"/>
            <a:ext cx="3733800" cy="3077766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ТПМПК</a:t>
            </a:r>
            <a:r>
              <a:rPr lang="ru-RU" dirty="0" smtClean="0"/>
              <a:t> </a:t>
            </a:r>
            <a:r>
              <a:rPr lang="ru-RU" sz="1800" b="1" dirty="0" smtClean="0">
                <a:solidFill>
                  <a:srgbClr val="009B3E"/>
                </a:solidFill>
                <a:latin typeface="Lato"/>
              </a:rPr>
              <a:t>График </a:t>
            </a:r>
            <a:r>
              <a:rPr lang="ru-RU" sz="1800" b="1" dirty="0">
                <a:solidFill>
                  <a:srgbClr val="009B3E"/>
                </a:solidFill>
                <a:latin typeface="Lato"/>
              </a:rPr>
              <a:t>работы:</a:t>
            </a:r>
            <a:br>
              <a:rPr lang="ru-RU" sz="1800" b="1" dirty="0">
                <a:solidFill>
                  <a:srgbClr val="009B3E"/>
                </a:solidFill>
                <a:latin typeface="Lato"/>
              </a:rPr>
            </a:br>
            <a:r>
              <a:rPr lang="ru-RU" sz="1800" dirty="0" err="1">
                <a:solidFill>
                  <a:srgbClr val="0A0A0A"/>
                </a:solidFill>
                <a:latin typeface="Lato"/>
              </a:rPr>
              <a:t>Пн-пт</a:t>
            </a:r>
            <a:r>
              <a:rPr lang="ru-RU" sz="1800" dirty="0">
                <a:solidFill>
                  <a:srgbClr val="0A0A0A"/>
                </a:solidFill>
                <a:latin typeface="Lato"/>
              </a:rPr>
              <a:t> </a:t>
            </a:r>
            <a:r>
              <a:rPr lang="ru-RU" sz="1800" dirty="0" smtClean="0">
                <a:solidFill>
                  <a:srgbClr val="0A0A0A"/>
                </a:solidFill>
                <a:latin typeface="Lato"/>
              </a:rPr>
              <a:t>8.30-17.00</a:t>
            </a:r>
            <a:r>
              <a:rPr lang="ru-RU" sz="1800" dirty="0">
                <a:solidFill>
                  <a:srgbClr val="0A0A0A"/>
                </a:solidFill>
                <a:latin typeface="Lato"/>
              </a:rPr>
              <a:t/>
            </a:r>
            <a:br>
              <a:rPr lang="ru-RU" sz="1800" dirty="0">
                <a:solidFill>
                  <a:srgbClr val="0A0A0A"/>
                </a:solidFill>
                <a:latin typeface="Lato"/>
              </a:rPr>
            </a:br>
            <a:r>
              <a:rPr lang="ru-RU" sz="1800" b="1" dirty="0">
                <a:solidFill>
                  <a:srgbClr val="009B3E"/>
                </a:solidFill>
                <a:latin typeface="Lato"/>
              </a:rPr>
              <a:t>Телефон:</a:t>
            </a:r>
            <a:br>
              <a:rPr lang="ru-RU" sz="1800" b="1" dirty="0">
                <a:solidFill>
                  <a:srgbClr val="009B3E"/>
                </a:solidFill>
                <a:latin typeface="Lato"/>
              </a:rPr>
            </a:br>
            <a:r>
              <a:rPr lang="ru-RU" sz="1800" dirty="0">
                <a:solidFill>
                  <a:srgbClr val="0A0A0A"/>
                </a:solidFill>
                <a:latin typeface="Lato"/>
              </a:rPr>
              <a:t>8 (4922) 77-97-06</a:t>
            </a:r>
            <a:br>
              <a:rPr lang="ru-RU" sz="1800" dirty="0">
                <a:solidFill>
                  <a:srgbClr val="0A0A0A"/>
                </a:solidFill>
                <a:latin typeface="Lato"/>
              </a:rPr>
            </a:br>
            <a:r>
              <a:rPr lang="ru-RU" sz="1800" b="1" dirty="0">
                <a:solidFill>
                  <a:srgbClr val="009B3E"/>
                </a:solidFill>
                <a:latin typeface="Lato"/>
              </a:rPr>
              <a:t>Почта:</a:t>
            </a:r>
            <a:br>
              <a:rPr lang="ru-RU" sz="1800" b="1" dirty="0">
                <a:solidFill>
                  <a:srgbClr val="009B3E"/>
                </a:solidFill>
                <a:latin typeface="Lato"/>
              </a:rPr>
            </a:br>
            <a:r>
              <a:rPr lang="ru-RU" sz="1800" dirty="0">
                <a:solidFill>
                  <a:srgbClr val="0A0A0A"/>
                </a:solidFill>
                <a:latin typeface="Lato"/>
              </a:rPr>
              <a:t>dosp@vladedu.ru</a:t>
            </a:r>
            <a:br>
              <a:rPr lang="ru-RU" sz="1800" dirty="0">
                <a:solidFill>
                  <a:srgbClr val="0A0A0A"/>
                </a:solidFill>
                <a:latin typeface="Lato"/>
              </a:rPr>
            </a:br>
            <a:r>
              <a:rPr lang="ru-RU" sz="1800" b="1" dirty="0">
                <a:solidFill>
                  <a:srgbClr val="009B3E"/>
                </a:solidFill>
                <a:latin typeface="Lato"/>
              </a:rPr>
              <a:t>Адрес:</a:t>
            </a:r>
            <a:br>
              <a:rPr lang="ru-RU" sz="1800" b="1" dirty="0">
                <a:solidFill>
                  <a:srgbClr val="009B3E"/>
                </a:solidFill>
                <a:latin typeface="Lato"/>
              </a:rPr>
            </a:br>
            <a:r>
              <a:rPr lang="ru-RU" sz="1800" dirty="0">
                <a:solidFill>
                  <a:srgbClr val="0A0A0A"/>
                </a:solidFill>
                <a:latin typeface="Lato"/>
              </a:rPr>
              <a:t>600031, </a:t>
            </a:r>
            <a:r>
              <a:rPr lang="ru-RU" sz="1800" dirty="0" err="1">
                <a:solidFill>
                  <a:srgbClr val="0A0A0A"/>
                </a:solidFill>
                <a:latin typeface="Lato"/>
              </a:rPr>
              <a:t>г.Владимир</a:t>
            </a:r>
            <a:r>
              <a:rPr lang="ru-RU" sz="1800" dirty="0">
                <a:solidFill>
                  <a:srgbClr val="0A0A0A"/>
                </a:solidFill>
                <a:latin typeface="Lato"/>
              </a:rPr>
              <a:t>, </a:t>
            </a:r>
            <a:r>
              <a:rPr lang="ru-RU" sz="1800" dirty="0" err="1">
                <a:solidFill>
                  <a:srgbClr val="0A0A0A"/>
                </a:solidFill>
                <a:latin typeface="Lato"/>
              </a:rPr>
              <a:t>ул.Юбилейная</a:t>
            </a:r>
            <a:r>
              <a:rPr lang="ru-RU" sz="1800" dirty="0">
                <a:solidFill>
                  <a:srgbClr val="0A0A0A"/>
                </a:solidFill>
                <a:latin typeface="Lato"/>
              </a:rPr>
              <a:t>, д.44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436159" y="585975"/>
            <a:ext cx="4015612" cy="301621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484848"/>
                </a:solidFill>
                <a:latin typeface="Lato"/>
              </a:rPr>
              <a:t>ЦПМПК</a:t>
            </a:r>
            <a:r>
              <a:rPr lang="ru-RU" sz="2000" dirty="0" smtClean="0">
                <a:solidFill>
                  <a:srgbClr val="484848"/>
                </a:solidFill>
                <a:latin typeface="Lato"/>
              </a:rPr>
              <a:t> ул</a:t>
            </a:r>
            <a:r>
              <a:rPr lang="ru-RU" sz="2000" dirty="0">
                <a:solidFill>
                  <a:srgbClr val="484848"/>
                </a:solidFill>
                <a:latin typeface="Lato"/>
              </a:rPr>
              <a:t>. Летне-</a:t>
            </a:r>
            <a:r>
              <a:rPr lang="ru-RU" sz="2000" dirty="0" err="1">
                <a:solidFill>
                  <a:srgbClr val="484848"/>
                </a:solidFill>
                <a:latin typeface="Lato"/>
              </a:rPr>
              <a:t>Перевозинская</a:t>
            </a:r>
            <a:r>
              <a:rPr lang="ru-RU" sz="2000" dirty="0">
                <a:solidFill>
                  <a:srgbClr val="484848"/>
                </a:solidFill>
                <a:latin typeface="Lato"/>
              </a:rPr>
              <a:t>, д. 5</a:t>
            </a:r>
          </a:p>
          <a:p>
            <a:pPr algn="l"/>
            <a:r>
              <a:rPr lang="ru-RU" sz="2000" dirty="0" err="1">
                <a:solidFill>
                  <a:srgbClr val="444444"/>
                </a:solidFill>
                <a:latin typeface="Lato"/>
              </a:rPr>
              <a:t>пн-пт</a:t>
            </a:r>
            <a:r>
              <a:rPr lang="ru-RU" sz="2000" dirty="0">
                <a:solidFill>
                  <a:srgbClr val="444444"/>
                </a:solidFill>
                <a:latin typeface="Lato"/>
              </a:rPr>
              <a:t> 8:30-17:00 (перерыв 12:30-13:00)</a:t>
            </a:r>
          </a:p>
          <a:p>
            <a:pPr algn="l"/>
            <a:r>
              <a:rPr lang="ru-RU" sz="2000" dirty="0" err="1">
                <a:solidFill>
                  <a:srgbClr val="444444"/>
                </a:solidFill>
                <a:latin typeface="Lato"/>
              </a:rPr>
              <a:t>сб-вс</a:t>
            </a:r>
            <a:r>
              <a:rPr lang="ru-RU" sz="2000" dirty="0">
                <a:solidFill>
                  <a:srgbClr val="444444"/>
                </a:solidFill>
                <a:latin typeface="Lato"/>
              </a:rPr>
              <a:t> выходной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Lato"/>
                <a:hlinkClick r:id="rId2"/>
              </a:rPr>
              <a:t>info@cppisp33.ru</a:t>
            </a:r>
            <a:endParaRPr lang="ru-RU" sz="20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ru-RU" sz="2000" dirty="0">
                <a:solidFill>
                  <a:srgbClr val="484848"/>
                </a:solidFill>
                <a:latin typeface="Lato"/>
              </a:rPr>
              <a:t>+7 (4922) 32-38-61, +7 (4922) </a:t>
            </a:r>
            <a:r>
              <a:rPr lang="ru-RU" sz="2000" dirty="0" smtClean="0">
                <a:solidFill>
                  <a:srgbClr val="484848"/>
                </a:solidFill>
                <a:latin typeface="Lato"/>
              </a:rPr>
              <a:t>32-69-95</a:t>
            </a:r>
          </a:p>
          <a:p>
            <a:pPr algn="l"/>
            <a:endParaRPr lang="ru-RU" dirty="0">
              <a:solidFill>
                <a:srgbClr val="484848"/>
              </a:solidFill>
              <a:latin typeface="Merriweather"/>
            </a:endParaRPr>
          </a:p>
          <a:p>
            <a:pPr algn="l"/>
            <a:endParaRPr lang="ru-RU" dirty="0">
              <a:solidFill>
                <a:srgbClr val="484848"/>
              </a:solidFill>
              <a:latin typeface="Merriweathe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1" y="609600"/>
            <a:ext cx="4214950" cy="237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94" y="3733800"/>
            <a:ext cx="3886200" cy="255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7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AB9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10787" y="617728"/>
            <a:ext cx="7249795" cy="919480"/>
            <a:chOff x="2324100" y="576072"/>
            <a:chExt cx="7249795" cy="919480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8672" y="580644"/>
              <a:ext cx="7240524" cy="9098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28672" y="580644"/>
              <a:ext cx="7240905" cy="909955"/>
            </a:xfrm>
            <a:custGeom>
              <a:avLst/>
              <a:gdLst/>
              <a:ahLst/>
              <a:cxnLst/>
              <a:rect l="l" t="t" r="r" b="b"/>
              <a:pathLst>
                <a:path w="7240905" h="909955">
                  <a:moveTo>
                    <a:pt x="6785609" y="909827"/>
                  </a:moveTo>
                  <a:lnTo>
                    <a:pt x="6876542" y="545845"/>
                  </a:lnTo>
                  <a:lnTo>
                    <a:pt x="7240524" y="454913"/>
                  </a:lnTo>
                  <a:lnTo>
                    <a:pt x="6785609" y="909827"/>
                  </a:lnTo>
                  <a:lnTo>
                    <a:pt x="0" y="909827"/>
                  </a:lnTo>
                  <a:lnTo>
                    <a:pt x="0" y="0"/>
                  </a:lnTo>
                  <a:lnTo>
                    <a:pt x="7240524" y="0"/>
                  </a:lnTo>
                  <a:lnTo>
                    <a:pt x="7240524" y="454913"/>
                  </a:lnTo>
                </a:path>
              </a:pathLst>
            </a:custGeom>
            <a:ln w="9143">
              <a:solidFill>
                <a:srgbClr val="DD8B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21607" y="822147"/>
            <a:ext cx="34588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Что</a:t>
            </a:r>
            <a:r>
              <a:rPr sz="3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такое </a:t>
            </a:r>
            <a:r>
              <a:rPr sz="3200" b="1" spc="30" dirty="0">
                <a:solidFill>
                  <a:srgbClr val="C00000"/>
                </a:solidFill>
                <a:latin typeface="Times New Roman"/>
                <a:cs typeface="Times New Roman"/>
              </a:rPr>
              <a:t>ПМПК?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40536" y="1591055"/>
            <a:ext cx="9741535" cy="3302635"/>
            <a:chOff x="1240536" y="1591055"/>
            <a:chExt cx="9741535" cy="3302635"/>
          </a:xfrm>
        </p:grpSpPr>
        <p:sp>
          <p:nvSpPr>
            <p:cNvPr id="8" name="object 8"/>
            <p:cNvSpPr/>
            <p:nvPr/>
          </p:nvSpPr>
          <p:spPr>
            <a:xfrm>
              <a:off x="1245108" y="1591055"/>
              <a:ext cx="9737090" cy="3302635"/>
            </a:xfrm>
            <a:custGeom>
              <a:avLst/>
              <a:gdLst/>
              <a:ahLst/>
              <a:cxnLst/>
              <a:rect l="l" t="t" r="r" b="b"/>
              <a:pathLst>
                <a:path w="9737090" h="3302635">
                  <a:moveTo>
                    <a:pt x="9736836" y="0"/>
                  </a:moveTo>
                  <a:lnTo>
                    <a:pt x="0" y="0"/>
                  </a:lnTo>
                  <a:lnTo>
                    <a:pt x="0" y="3302508"/>
                  </a:lnTo>
                  <a:lnTo>
                    <a:pt x="9736836" y="3302508"/>
                  </a:lnTo>
                  <a:lnTo>
                    <a:pt x="9736836" y="0"/>
                  </a:lnTo>
                  <a:close/>
                </a:path>
              </a:pathLst>
            </a:custGeom>
            <a:solidFill>
              <a:srgbClr val="6B6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48156" y="2311907"/>
              <a:ext cx="2966085" cy="1160145"/>
            </a:xfrm>
            <a:custGeom>
              <a:avLst/>
              <a:gdLst/>
              <a:ahLst/>
              <a:cxnLst/>
              <a:rect l="l" t="t" r="r" b="b"/>
              <a:pathLst>
                <a:path w="2966085" h="1160145">
                  <a:moveTo>
                    <a:pt x="2965704" y="0"/>
                  </a:moveTo>
                  <a:lnTo>
                    <a:pt x="0" y="0"/>
                  </a:lnTo>
                  <a:lnTo>
                    <a:pt x="0" y="1159764"/>
                  </a:lnTo>
                  <a:lnTo>
                    <a:pt x="2965704" y="1159764"/>
                  </a:lnTo>
                  <a:lnTo>
                    <a:pt x="2965704" y="0"/>
                  </a:lnTo>
                  <a:close/>
                </a:path>
              </a:pathLst>
            </a:custGeom>
            <a:solidFill>
              <a:srgbClr val="CAA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8156" y="2311907"/>
              <a:ext cx="2966085" cy="1160145"/>
            </a:xfrm>
            <a:custGeom>
              <a:avLst/>
              <a:gdLst/>
              <a:ahLst/>
              <a:cxnLst/>
              <a:rect l="l" t="t" r="r" b="b"/>
              <a:pathLst>
                <a:path w="2966085" h="1160145">
                  <a:moveTo>
                    <a:pt x="0" y="1159764"/>
                  </a:moveTo>
                  <a:lnTo>
                    <a:pt x="2965704" y="1159764"/>
                  </a:lnTo>
                  <a:lnTo>
                    <a:pt x="2965704" y="0"/>
                  </a:lnTo>
                  <a:lnTo>
                    <a:pt x="0" y="0"/>
                  </a:lnTo>
                  <a:lnTo>
                    <a:pt x="0" y="1159764"/>
                  </a:lnTo>
                  <a:close/>
                </a:path>
              </a:pathLst>
            </a:custGeom>
            <a:ln w="15240">
              <a:solidFill>
                <a:srgbClr val="CAAE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79575" y="2521966"/>
            <a:ext cx="2101215" cy="6807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ctr">
              <a:lnSpc>
                <a:spcPts val="1620"/>
              </a:lnSpc>
              <a:spcBef>
                <a:spcPts val="400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ПМПК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это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психолого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медико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педагогическая</a:t>
            </a:r>
            <a:endParaRPr sz="1600">
              <a:latin typeface="Times New Roman"/>
              <a:cs typeface="Times New Roman"/>
            </a:endParaRPr>
          </a:p>
          <a:p>
            <a:pPr marL="635" algn="ctr">
              <a:lnSpc>
                <a:spcPts val="1614"/>
              </a:lnSpc>
            </a:pP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комиссия.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40536" y="2304288"/>
            <a:ext cx="6362700" cy="1877695"/>
            <a:chOff x="1240536" y="2304288"/>
            <a:chExt cx="6362700" cy="1877695"/>
          </a:xfrm>
        </p:grpSpPr>
        <p:sp>
          <p:nvSpPr>
            <p:cNvPr id="13" name="object 13"/>
            <p:cNvSpPr/>
            <p:nvPr/>
          </p:nvSpPr>
          <p:spPr>
            <a:xfrm>
              <a:off x="1248156" y="3471672"/>
              <a:ext cx="2966085" cy="702945"/>
            </a:xfrm>
            <a:custGeom>
              <a:avLst/>
              <a:gdLst/>
              <a:ahLst/>
              <a:cxnLst/>
              <a:rect l="l" t="t" r="r" b="b"/>
              <a:pathLst>
                <a:path w="2966085" h="702945">
                  <a:moveTo>
                    <a:pt x="2965704" y="0"/>
                  </a:moveTo>
                  <a:lnTo>
                    <a:pt x="0" y="0"/>
                  </a:lnTo>
                  <a:lnTo>
                    <a:pt x="0" y="702563"/>
                  </a:lnTo>
                  <a:lnTo>
                    <a:pt x="2965704" y="702563"/>
                  </a:lnTo>
                  <a:lnTo>
                    <a:pt x="2965704" y="0"/>
                  </a:lnTo>
                  <a:close/>
                </a:path>
              </a:pathLst>
            </a:custGeom>
            <a:solidFill>
              <a:srgbClr val="CCEB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48156" y="3471672"/>
              <a:ext cx="2966085" cy="702945"/>
            </a:xfrm>
            <a:custGeom>
              <a:avLst/>
              <a:gdLst/>
              <a:ahLst/>
              <a:cxnLst/>
              <a:rect l="l" t="t" r="r" b="b"/>
              <a:pathLst>
                <a:path w="2966085" h="702945">
                  <a:moveTo>
                    <a:pt x="0" y="702563"/>
                  </a:moveTo>
                  <a:lnTo>
                    <a:pt x="2965704" y="702563"/>
                  </a:lnTo>
                  <a:lnTo>
                    <a:pt x="2965704" y="0"/>
                  </a:lnTo>
                  <a:lnTo>
                    <a:pt x="0" y="0"/>
                  </a:lnTo>
                  <a:lnTo>
                    <a:pt x="0" y="702563"/>
                  </a:lnTo>
                  <a:close/>
                </a:path>
              </a:pathLst>
            </a:custGeom>
            <a:ln w="15239">
              <a:solidFill>
                <a:srgbClr val="EBE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29912" y="2311908"/>
              <a:ext cx="2966085" cy="1160145"/>
            </a:xfrm>
            <a:custGeom>
              <a:avLst/>
              <a:gdLst/>
              <a:ahLst/>
              <a:cxnLst/>
              <a:rect l="l" t="t" r="r" b="b"/>
              <a:pathLst>
                <a:path w="2966084" h="1160145">
                  <a:moveTo>
                    <a:pt x="2965704" y="0"/>
                  </a:moveTo>
                  <a:lnTo>
                    <a:pt x="0" y="0"/>
                  </a:lnTo>
                  <a:lnTo>
                    <a:pt x="0" y="1159764"/>
                  </a:lnTo>
                  <a:lnTo>
                    <a:pt x="2965704" y="1159764"/>
                  </a:lnTo>
                  <a:lnTo>
                    <a:pt x="2965704" y="0"/>
                  </a:lnTo>
                  <a:close/>
                </a:path>
              </a:pathLst>
            </a:custGeom>
            <a:solidFill>
              <a:srgbClr val="409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29912" y="2311908"/>
              <a:ext cx="2966085" cy="1160145"/>
            </a:xfrm>
            <a:custGeom>
              <a:avLst/>
              <a:gdLst/>
              <a:ahLst/>
              <a:cxnLst/>
              <a:rect l="l" t="t" r="r" b="b"/>
              <a:pathLst>
                <a:path w="2966084" h="1160145">
                  <a:moveTo>
                    <a:pt x="0" y="1159764"/>
                  </a:moveTo>
                  <a:lnTo>
                    <a:pt x="2965704" y="1159764"/>
                  </a:lnTo>
                  <a:lnTo>
                    <a:pt x="2965704" y="0"/>
                  </a:lnTo>
                  <a:lnTo>
                    <a:pt x="0" y="0"/>
                  </a:lnTo>
                  <a:lnTo>
                    <a:pt x="0" y="1159764"/>
                  </a:lnTo>
                  <a:close/>
                </a:path>
              </a:pathLst>
            </a:custGeom>
            <a:ln w="15240">
              <a:solidFill>
                <a:srgbClr val="4095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29911" y="2429255"/>
            <a:ext cx="2966085" cy="1038860"/>
          </a:xfrm>
          <a:prstGeom prst="rect">
            <a:avLst/>
          </a:prstGeom>
          <a:solidFill>
            <a:srgbClr val="4095AF"/>
          </a:solidFill>
        </p:spPr>
        <p:txBody>
          <a:bodyPr vert="horz" wrap="square" lIns="0" tIns="143510" rIns="0" bIns="0" rtlCol="0">
            <a:spAutoFit/>
          </a:bodyPr>
          <a:lstStyle/>
          <a:p>
            <a:pPr marL="861060" marR="302895" indent="-550545">
              <a:lnSpc>
                <a:spcPts val="1620"/>
              </a:lnSpc>
              <a:spcBef>
                <a:spcPts val="1130"/>
              </a:spcBef>
            </a:pPr>
            <a:r>
              <a:rPr sz="1600" spc="-9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600" spc="-14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бъ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600" spc="-6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ах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РФ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600" spc="-14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щес</a:t>
            </a:r>
            <a:r>
              <a:rPr sz="1600" spc="-60" dirty="0">
                <a:solidFill>
                  <a:srgbClr val="FFFFFF"/>
                </a:solidFill>
                <a:latin typeface="Times New Roman"/>
                <a:cs typeface="Times New Roman"/>
              </a:rPr>
              <a:t>тв</a:t>
            </a:r>
            <a:r>
              <a:rPr sz="1600" spc="-14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ют  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центральные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  <a:p>
            <a:pPr marL="292100">
              <a:lnSpc>
                <a:spcPts val="1614"/>
              </a:lnSpc>
            </a:pP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территориальные 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комиссии.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22291" y="2304288"/>
            <a:ext cx="6364605" cy="1877695"/>
            <a:chOff x="4622291" y="2304288"/>
            <a:chExt cx="6364605" cy="1877695"/>
          </a:xfrm>
        </p:grpSpPr>
        <p:sp>
          <p:nvSpPr>
            <p:cNvPr id="19" name="object 19"/>
            <p:cNvSpPr/>
            <p:nvPr/>
          </p:nvSpPr>
          <p:spPr>
            <a:xfrm>
              <a:off x="4629911" y="3471672"/>
              <a:ext cx="2966085" cy="702945"/>
            </a:xfrm>
            <a:custGeom>
              <a:avLst/>
              <a:gdLst/>
              <a:ahLst/>
              <a:cxnLst/>
              <a:rect l="l" t="t" r="r" b="b"/>
              <a:pathLst>
                <a:path w="2966084" h="702945">
                  <a:moveTo>
                    <a:pt x="2965704" y="0"/>
                  </a:moveTo>
                  <a:lnTo>
                    <a:pt x="0" y="0"/>
                  </a:lnTo>
                  <a:lnTo>
                    <a:pt x="0" y="702563"/>
                  </a:lnTo>
                  <a:lnTo>
                    <a:pt x="2965704" y="702563"/>
                  </a:lnTo>
                  <a:lnTo>
                    <a:pt x="2965704" y="0"/>
                  </a:lnTo>
                  <a:close/>
                </a:path>
              </a:pathLst>
            </a:custGeom>
            <a:solidFill>
              <a:srgbClr val="CCEB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29911" y="3471672"/>
              <a:ext cx="2966085" cy="702945"/>
            </a:xfrm>
            <a:custGeom>
              <a:avLst/>
              <a:gdLst/>
              <a:ahLst/>
              <a:cxnLst/>
              <a:rect l="l" t="t" r="r" b="b"/>
              <a:pathLst>
                <a:path w="2966084" h="702945">
                  <a:moveTo>
                    <a:pt x="0" y="702563"/>
                  </a:moveTo>
                  <a:lnTo>
                    <a:pt x="2965704" y="702563"/>
                  </a:lnTo>
                  <a:lnTo>
                    <a:pt x="2965704" y="0"/>
                  </a:lnTo>
                  <a:lnTo>
                    <a:pt x="0" y="0"/>
                  </a:lnTo>
                  <a:lnTo>
                    <a:pt x="0" y="702563"/>
                  </a:lnTo>
                  <a:close/>
                </a:path>
              </a:pathLst>
            </a:custGeom>
            <a:ln w="15239">
              <a:solidFill>
                <a:srgbClr val="CFD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11667" y="2311908"/>
              <a:ext cx="2967355" cy="1160145"/>
            </a:xfrm>
            <a:custGeom>
              <a:avLst/>
              <a:gdLst/>
              <a:ahLst/>
              <a:cxnLst/>
              <a:rect l="l" t="t" r="r" b="b"/>
              <a:pathLst>
                <a:path w="2967354" h="1160145">
                  <a:moveTo>
                    <a:pt x="2967228" y="0"/>
                  </a:moveTo>
                  <a:lnTo>
                    <a:pt x="0" y="0"/>
                  </a:lnTo>
                  <a:lnTo>
                    <a:pt x="0" y="1159764"/>
                  </a:lnTo>
                  <a:lnTo>
                    <a:pt x="2967228" y="1159764"/>
                  </a:lnTo>
                  <a:lnTo>
                    <a:pt x="2967228" y="0"/>
                  </a:lnTo>
                  <a:close/>
                </a:path>
              </a:pathLst>
            </a:custGeom>
            <a:solidFill>
              <a:srgbClr val="803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11667" y="2311908"/>
              <a:ext cx="2967355" cy="1160145"/>
            </a:xfrm>
            <a:custGeom>
              <a:avLst/>
              <a:gdLst/>
              <a:ahLst/>
              <a:cxnLst/>
              <a:rect l="l" t="t" r="r" b="b"/>
              <a:pathLst>
                <a:path w="2967354" h="1160145">
                  <a:moveTo>
                    <a:pt x="0" y="1159764"/>
                  </a:moveTo>
                  <a:lnTo>
                    <a:pt x="2967228" y="1159764"/>
                  </a:lnTo>
                  <a:lnTo>
                    <a:pt x="2967228" y="0"/>
                  </a:lnTo>
                  <a:lnTo>
                    <a:pt x="0" y="0"/>
                  </a:lnTo>
                  <a:lnTo>
                    <a:pt x="0" y="1159764"/>
                  </a:lnTo>
                  <a:close/>
                </a:path>
              </a:pathLst>
            </a:custGeom>
            <a:ln w="15240">
              <a:solidFill>
                <a:srgbClr val="8033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589391" y="2316225"/>
            <a:ext cx="1811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Деятельность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ПМПК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25739" y="2521966"/>
            <a:ext cx="2340610" cy="8864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ctr">
              <a:lnSpc>
                <a:spcPts val="1620"/>
              </a:lnSpc>
              <a:spcBef>
                <a:spcPts val="400"/>
              </a:spcBef>
            </a:pP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направлена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определение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особых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потребностей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условий,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необходимых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для 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развития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обучения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детей.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240536" y="1586483"/>
            <a:ext cx="9745980" cy="4624070"/>
            <a:chOff x="1240536" y="1586483"/>
            <a:chExt cx="9745980" cy="4624070"/>
          </a:xfrm>
        </p:grpSpPr>
        <p:sp>
          <p:nvSpPr>
            <p:cNvPr id="26" name="object 26"/>
            <p:cNvSpPr/>
            <p:nvPr/>
          </p:nvSpPr>
          <p:spPr>
            <a:xfrm>
              <a:off x="8011667" y="3471672"/>
              <a:ext cx="2967355" cy="702945"/>
            </a:xfrm>
            <a:custGeom>
              <a:avLst/>
              <a:gdLst/>
              <a:ahLst/>
              <a:cxnLst/>
              <a:rect l="l" t="t" r="r" b="b"/>
              <a:pathLst>
                <a:path w="2967354" h="702945">
                  <a:moveTo>
                    <a:pt x="2967228" y="0"/>
                  </a:moveTo>
                  <a:lnTo>
                    <a:pt x="0" y="0"/>
                  </a:lnTo>
                  <a:lnTo>
                    <a:pt x="0" y="702563"/>
                  </a:lnTo>
                  <a:lnTo>
                    <a:pt x="2967228" y="702563"/>
                  </a:lnTo>
                  <a:lnTo>
                    <a:pt x="2967228" y="0"/>
                  </a:lnTo>
                  <a:close/>
                </a:path>
              </a:pathLst>
            </a:custGeom>
            <a:solidFill>
              <a:srgbClr val="D7C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11667" y="3471672"/>
              <a:ext cx="2967355" cy="702945"/>
            </a:xfrm>
            <a:custGeom>
              <a:avLst/>
              <a:gdLst/>
              <a:ahLst/>
              <a:cxnLst/>
              <a:rect l="l" t="t" r="r" b="b"/>
              <a:pathLst>
                <a:path w="2967354" h="702945">
                  <a:moveTo>
                    <a:pt x="0" y="702563"/>
                  </a:moveTo>
                  <a:lnTo>
                    <a:pt x="2967228" y="702563"/>
                  </a:lnTo>
                  <a:lnTo>
                    <a:pt x="2967228" y="0"/>
                  </a:lnTo>
                  <a:lnTo>
                    <a:pt x="0" y="0"/>
                  </a:lnTo>
                  <a:lnTo>
                    <a:pt x="0" y="702563"/>
                  </a:lnTo>
                  <a:close/>
                </a:path>
              </a:pathLst>
            </a:custGeom>
            <a:ln w="15240">
              <a:solidFill>
                <a:srgbClr val="D7C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45108" y="1591055"/>
              <a:ext cx="9737090" cy="3302635"/>
            </a:xfrm>
            <a:custGeom>
              <a:avLst/>
              <a:gdLst/>
              <a:ahLst/>
              <a:cxnLst/>
              <a:rect l="l" t="t" r="r" b="b"/>
              <a:pathLst>
                <a:path w="9737090" h="3302635">
                  <a:moveTo>
                    <a:pt x="0" y="3302508"/>
                  </a:moveTo>
                  <a:lnTo>
                    <a:pt x="9736836" y="3302508"/>
                  </a:lnTo>
                  <a:lnTo>
                    <a:pt x="9736836" y="0"/>
                  </a:lnTo>
                  <a:lnTo>
                    <a:pt x="0" y="0"/>
                  </a:lnTo>
                  <a:lnTo>
                    <a:pt x="0" y="3302508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9543" y="3683507"/>
              <a:ext cx="5611367" cy="25267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912364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240">
            <a:solidFill>
              <a:srgbClr val="AB9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08888" y="790955"/>
            <a:ext cx="5158740" cy="992505"/>
            <a:chOff x="1008888" y="790955"/>
            <a:chExt cx="5158740" cy="992505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460" y="795527"/>
              <a:ext cx="5149595" cy="9829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13460" y="795527"/>
              <a:ext cx="5149850" cy="982980"/>
            </a:xfrm>
            <a:custGeom>
              <a:avLst/>
              <a:gdLst/>
              <a:ahLst/>
              <a:cxnLst/>
              <a:rect l="l" t="t" r="r" b="b"/>
              <a:pathLst>
                <a:path w="5149850" h="982980">
                  <a:moveTo>
                    <a:pt x="4665218" y="982980"/>
                  </a:moveTo>
                  <a:lnTo>
                    <a:pt x="4762119" y="595502"/>
                  </a:lnTo>
                  <a:lnTo>
                    <a:pt x="5149595" y="498601"/>
                  </a:lnTo>
                  <a:lnTo>
                    <a:pt x="4665218" y="982980"/>
                  </a:lnTo>
                  <a:lnTo>
                    <a:pt x="0" y="982980"/>
                  </a:lnTo>
                  <a:lnTo>
                    <a:pt x="0" y="0"/>
                  </a:lnTo>
                  <a:lnTo>
                    <a:pt x="5149595" y="0"/>
                  </a:lnTo>
                  <a:lnTo>
                    <a:pt x="5149595" y="498601"/>
                  </a:lnTo>
                </a:path>
              </a:pathLst>
            </a:custGeom>
            <a:ln w="9143">
              <a:solidFill>
                <a:srgbClr val="DD8B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97913" y="687070"/>
            <a:ext cx="39846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4430" marR="5080" indent="-1141730">
              <a:lnSpc>
                <a:spcPct val="100000"/>
              </a:lnSpc>
              <a:spcBef>
                <a:spcPts val="105"/>
              </a:spcBef>
            </a:pPr>
            <a:r>
              <a:rPr sz="32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Причины</a:t>
            </a:r>
            <a:r>
              <a:rPr sz="32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обращения </a:t>
            </a:r>
            <a:r>
              <a:rPr sz="3200" b="1" spc="-7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105" dirty="0">
                <a:solidFill>
                  <a:srgbClr val="C00000"/>
                </a:solidFill>
                <a:latin typeface="Times New Roman"/>
                <a:cs typeface="Times New Roman"/>
              </a:rPr>
              <a:t>ПМПК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51192" y="1077467"/>
            <a:ext cx="4212590" cy="1363980"/>
            <a:chOff x="7251192" y="1077467"/>
            <a:chExt cx="4212590" cy="1363980"/>
          </a:xfrm>
        </p:grpSpPr>
        <p:sp>
          <p:nvSpPr>
            <p:cNvPr id="8" name="object 8"/>
            <p:cNvSpPr/>
            <p:nvPr/>
          </p:nvSpPr>
          <p:spPr>
            <a:xfrm>
              <a:off x="7258812" y="1085087"/>
              <a:ext cx="4197350" cy="1348740"/>
            </a:xfrm>
            <a:custGeom>
              <a:avLst/>
              <a:gdLst/>
              <a:ahLst/>
              <a:cxnLst/>
              <a:rect l="l" t="t" r="r" b="b"/>
              <a:pathLst>
                <a:path w="4197350" h="1348739">
                  <a:moveTo>
                    <a:pt x="4197096" y="0"/>
                  </a:moveTo>
                  <a:lnTo>
                    <a:pt x="674370" y="0"/>
                  </a:lnTo>
                  <a:lnTo>
                    <a:pt x="0" y="674370"/>
                  </a:lnTo>
                  <a:lnTo>
                    <a:pt x="674370" y="1348739"/>
                  </a:lnTo>
                  <a:lnTo>
                    <a:pt x="4197096" y="1348739"/>
                  </a:lnTo>
                  <a:lnTo>
                    <a:pt x="4197096" y="0"/>
                  </a:lnTo>
                  <a:close/>
                </a:path>
              </a:pathLst>
            </a:custGeom>
            <a:solidFill>
              <a:srgbClr val="CAA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58812" y="1085087"/>
              <a:ext cx="4197350" cy="1348740"/>
            </a:xfrm>
            <a:custGeom>
              <a:avLst/>
              <a:gdLst/>
              <a:ahLst/>
              <a:cxnLst/>
              <a:rect l="l" t="t" r="r" b="b"/>
              <a:pathLst>
                <a:path w="4197350" h="1348739">
                  <a:moveTo>
                    <a:pt x="4197096" y="1348739"/>
                  </a:moveTo>
                  <a:lnTo>
                    <a:pt x="674370" y="1348739"/>
                  </a:lnTo>
                  <a:lnTo>
                    <a:pt x="0" y="674370"/>
                  </a:lnTo>
                  <a:lnTo>
                    <a:pt x="674370" y="0"/>
                  </a:lnTo>
                  <a:lnTo>
                    <a:pt x="4197096" y="0"/>
                  </a:lnTo>
                  <a:lnTo>
                    <a:pt x="4197096" y="134873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215121" y="1113866"/>
            <a:ext cx="3090545" cy="12255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algn="ctr">
              <a:lnSpc>
                <a:spcPct val="84300"/>
              </a:lnSpc>
              <a:spcBef>
                <a:spcPts val="440"/>
              </a:spcBef>
            </a:pP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ПМПК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обращаются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родители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собственной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инициативе,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направлению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организации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или 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медицинского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учреждения.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21552" y="1089660"/>
            <a:ext cx="1363980" cy="1363980"/>
            <a:chOff x="6321552" y="1089660"/>
            <a:chExt cx="1363980" cy="136398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9172" y="1097280"/>
              <a:ext cx="1348739" cy="13487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329172" y="1097280"/>
              <a:ext cx="1348740" cy="1348740"/>
            </a:xfrm>
            <a:custGeom>
              <a:avLst/>
              <a:gdLst/>
              <a:ahLst/>
              <a:cxnLst/>
              <a:rect l="l" t="t" r="r" b="b"/>
              <a:pathLst>
                <a:path w="1348740" h="1348739">
                  <a:moveTo>
                    <a:pt x="0" y="674370"/>
                  </a:moveTo>
                  <a:lnTo>
                    <a:pt x="1692" y="626203"/>
                  </a:lnTo>
                  <a:lnTo>
                    <a:pt x="6695" y="578952"/>
                  </a:lnTo>
                  <a:lnTo>
                    <a:pt x="14894" y="532729"/>
                  </a:lnTo>
                  <a:lnTo>
                    <a:pt x="26175" y="487650"/>
                  </a:lnTo>
                  <a:lnTo>
                    <a:pt x="40423" y="443828"/>
                  </a:lnTo>
                  <a:lnTo>
                    <a:pt x="57525" y="401377"/>
                  </a:lnTo>
                  <a:lnTo>
                    <a:pt x="77367" y="360411"/>
                  </a:lnTo>
                  <a:lnTo>
                    <a:pt x="99834" y="321044"/>
                  </a:lnTo>
                  <a:lnTo>
                    <a:pt x="124813" y="283390"/>
                  </a:lnTo>
                  <a:lnTo>
                    <a:pt x="152190" y="247564"/>
                  </a:lnTo>
                  <a:lnTo>
                    <a:pt x="181850" y="213679"/>
                  </a:lnTo>
                  <a:lnTo>
                    <a:pt x="213679" y="181850"/>
                  </a:lnTo>
                  <a:lnTo>
                    <a:pt x="247564" y="152190"/>
                  </a:lnTo>
                  <a:lnTo>
                    <a:pt x="283390" y="124813"/>
                  </a:lnTo>
                  <a:lnTo>
                    <a:pt x="321044" y="99834"/>
                  </a:lnTo>
                  <a:lnTo>
                    <a:pt x="360411" y="77367"/>
                  </a:lnTo>
                  <a:lnTo>
                    <a:pt x="401377" y="57525"/>
                  </a:lnTo>
                  <a:lnTo>
                    <a:pt x="443828" y="40423"/>
                  </a:lnTo>
                  <a:lnTo>
                    <a:pt x="487650" y="26175"/>
                  </a:lnTo>
                  <a:lnTo>
                    <a:pt x="532729" y="14894"/>
                  </a:lnTo>
                  <a:lnTo>
                    <a:pt x="578952" y="6695"/>
                  </a:lnTo>
                  <a:lnTo>
                    <a:pt x="626203" y="1692"/>
                  </a:lnTo>
                  <a:lnTo>
                    <a:pt x="674370" y="0"/>
                  </a:lnTo>
                  <a:lnTo>
                    <a:pt x="722536" y="1692"/>
                  </a:lnTo>
                  <a:lnTo>
                    <a:pt x="769787" y="6695"/>
                  </a:lnTo>
                  <a:lnTo>
                    <a:pt x="816010" y="14894"/>
                  </a:lnTo>
                  <a:lnTo>
                    <a:pt x="861089" y="26175"/>
                  </a:lnTo>
                  <a:lnTo>
                    <a:pt x="904911" y="40423"/>
                  </a:lnTo>
                  <a:lnTo>
                    <a:pt x="947362" y="57525"/>
                  </a:lnTo>
                  <a:lnTo>
                    <a:pt x="988328" y="77367"/>
                  </a:lnTo>
                  <a:lnTo>
                    <a:pt x="1027695" y="99834"/>
                  </a:lnTo>
                  <a:lnTo>
                    <a:pt x="1065349" y="124813"/>
                  </a:lnTo>
                  <a:lnTo>
                    <a:pt x="1101175" y="152190"/>
                  </a:lnTo>
                  <a:lnTo>
                    <a:pt x="1135060" y="181850"/>
                  </a:lnTo>
                  <a:lnTo>
                    <a:pt x="1166889" y="213679"/>
                  </a:lnTo>
                  <a:lnTo>
                    <a:pt x="1196549" y="247564"/>
                  </a:lnTo>
                  <a:lnTo>
                    <a:pt x="1223926" y="283390"/>
                  </a:lnTo>
                  <a:lnTo>
                    <a:pt x="1248905" y="321044"/>
                  </a:lnTo>
                  <a:lnTo>
                    <a:pt x="1271372" y="360411"/>
                  </a:lnTo>
                  <a:lnTo>
                    <a:pt x="1291214" y="401377"/>
                  </a:lnTo>
                  <a:lnTo>
                    <a:pt x="1308316" y="443828"/>
                  </a:lnTo>
                  <a:lnTo>
                    <a:pt x="1322564" y="487650"/>
                  </a:lnTo>
                  <a:lnTo>
                    <a:pt x="1333845" y="532729"/>
                  </a:lnTo>
                  <a:lnTo>
                    <a:pt x="1342044" y="578952"/>
                  </a:lnTo>
                  <a:lnTo>
                    <a:pt x="1347047" y="626203"/>
                  </a:lnTo>
                  <a:lnTo>
                    <a:pt x="1348739" y="674370"/>
                  </a:lnTo>
                  <a:lnTo>
                    <a:pt x="1347047" y="722536"/>
                  </a:lnTo>
                  <a:lnTo>
                    <a:pt x="1342044" y="769787"/>
                  </a:lnTo>
                  <a:lnTo>
                    <a:pt x="1333845" y="816010"/>
                  </a:lnTo>
                  <a:lnTo>
                    <a:pt x="1322564" y="861089"/>
                  </a:lnTo>
                  <a:lnTo>
                    <a:pt x="1308316" y="904911"/>
                  </a:lnTo>
                  <a:lnTo>
                    <a:pt x="1291214" y="947362"/>
                  </a:lnTo>
                  <a:lnTo>
                    <a:pt x="1271372" y="988328"/>
                  </a:lnTo>
                  <a:lnTo>
                    <a:pt x="1248905" y="1027695"/>
                  </a:lnTo>
                  <a:lnTo>
                    <a:pt x="1223926" y="1065349"/>
                  </a:lnTo>
                  <a:lnTo>
                    <a:pt x="1196549" y="1101175"/>
                  </a:lnTo>
                  <a:lnTo>
                    <a:pt x="1166889" y="1135060"/>
                  </a:lnTo>
                  <a:lnTo>
                    <a:pt x="1135060" y="1166889"/>
                  </a:lnTo>
                  <a:lnTo>
                    <a:pt x="1101175" y="1196549"/>
                  </a:lnTo>
                  <a:lnTo>
                    <a:pt x="1065349" y="1223926"/>
                  </a:lnTo>
                  <a:lnTo>
                    <a:pt x="1027695" y="1248905"/>
                  </a:lnTo>
                  <a:lnTo>
                    <a:pt x="988328" y="1271372"/>
                  </a:lnTo>
                  <a:lnTo>
                    <a:pt x="947362" y="1291214"/>
                  </a:lnTo>
                  <a:lnTo>
                    <a:pt x="904911" y="1308316"/>
                  </a:lnTo>
                  <a:lnTo>
                    <a:pt x="861089" y="1322564"/>
                  </a:lnTo>
                  <a:lnTo>
                    <a:pt x="816010" y="1333845"/>
                  </a:lnTo>
                  <a:lnTo>
                    <a:pt x="769787" y="1342044"/>
                  </a:lnTo>
                  <a:lnTo>
                    <a:pt x="722536" y="1347047"/>
                  </a:lnTo>
                  <a:lnTo>
                    <a:pt x="674370" y="1348740"/>
                  </a:lnTo>
                  <a:lnTo>
                    <a:pt x="626203" y="1347047"/>
                  </a:lnTo>
                  <a:lnTo>
                    <a:pt x="578952" y="1342044"/>
                  </a:lnTo>
                  <a:lnTo>
                    <a:pt x="532729" y="1333845"/>
                  </a:lnTo>
                  <a:lnTo>
                    <a:pt x="487650" y="1322564"/>
                  </a:lnTo>
                  <a:lnTo>
                    <a:pt x="443828" y="1308316"/>
                  </a:lnTo>
                  <a:lnTo>
                    <a:pt x="401377" y="1291214"/>
                  </a:lnTo>
                  <a:lnTo>
                    <a:pt x="360411" y="1271372"/>
                  </a:lnTo>
                  <a:lnTo>
                    <a:pt x="321044" y="1248905"/>
                  </a:lnTo>
                  <a:lnTo>
                    <a:pt x="283390" y="1223926"/>
                  </a:lnTo>
                  <a:lnTo>
                    <a:pt x="247564" y="1196549"/>
                  </a:lnTo>
                  <a:lnTo>
                    <a:pt x="213679" y="1166889"/>
                  </a:lnTo>
                  <a:lnTo>
                    <a:pt x="181850" y="1135060"/>
                  </a:lnTo>
                  <a:lnTo>
                    <a:pt x="152190" y="1101175"/>
                  </a:lnTo>
                  <a:lnTo>
                    <a:pt x="124813" y="1065349"/>
                  </a:lnTo>
                  <a:lnTo>
                    <a:pt x="99834" y="1027695"/>
                  </a:lnTo>
                  <a:lnTo>
                    <a:pt x="77367" y="988328"/>
                  </a:lnTo>
                  <a:lnTo>
                    <a:pt x="57525" y="947362"/>
                  </a:lnTo>
                  <a:lnTo>
                    <a:pt x="40423" y="904911"/>
                  </a:lnTo>
                  <a:lnTo>
                    <a:pt x="26175" y="861089"/>
                  </a:lnTo>
                  <a:lnTo>
                    <a:pt x="14894" y="816010"/>
                  </a:lnTo>
                  <a:lnTo>
                    <a:pt x="6695" y="769787"/>
                  </a:lnTo>
                  <a:lnTo>
                    <a:pt x="1692" y="722536"/>
                  </a:lnTo>
                  <a:lnTo>
                    <a:pt x="0" y="674370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501384" y="2680716"/>
            <a:ext cx="4962525" cy="1513840"/>
            <a:chOff x="6501384" y="2680716"/>
            <a:chExt cx="4962525" cy="1513840"/>
          </a:xfrm>
        </p:grpSpPr>
        <p:sp>
          <p:nvSpPr>
            <p:cNvPr id="15" name="object 15"/>
            <p:cNvSpPr/>
            <p:nvPr/>
          </p:nvSpPr>
          <p:spPr>
            <a:xfrm>
              <a:off x="7258812" y="2837688"/>
              <a:ext cx="4197350" cy="1348740"/>
            </a:xfrm>
            <a:custGeom>
              <a:avLst/>
              <a:gdLst/>
              <a:ahLst/>
              <a:cxnLst/>
              <a:rect l="l" t="t" r="r" b="b"/>
              <a:pathLst>
                <a:path w="4197350" h="1348739">
                  <a:moveTo>
                    <a:pt x="4197096" y="0"/>
                  </a:moveTo>
                  <a:lnTo>
                    <a:pt x="674370" y="0"/>
                  </a:lnTo>
                  <a:lnTo>
                    <a:pt x="0" y="674370"/>
                  </a:lnTo>
                  <a:lnTo>
                    <a:pt x="674370" y="1348739"/>
                  </a:lnTo>
                  <a:lnTo>
                    <a:pt x="4197096" y="1348739"/>
                  </a:lnTo>
                  <a:lnTo>
                    <a:pt x="4197096" y="0"/>
                  </a:lnTo>
                  <a:close/>
                </a:path>
              </a:pathLst>
            </a:custGeom>
            <a:solidFill>
              <a:srgbClr val="409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58812" y="2837688"/>
              <a:ext cx="4197350" cy="1348740"/>
            </a:xfrm>
            <a:custGeom>
              <a:avLst/>
              <a:gdLst/>
              <a:ahLst/>
              <a:cxnLst/>
              <a:rect l="l" t="t" r="r" b="b"/>
              <a:pathLst>
                <a:path w="4197350" h="1348739">
                  <a:moveTo>
                    <a:pt x="4197096" y="1348739"/>
                  </a:moveTo>
                  <a:lnTo>
                    <a:pt x="674370" y="1348739"/>
                  </a:lnTo>
                  <a:lnTo>
                    <a:pt x="0" y="674370"/>
                  </a:lnTo>
                  <a:lnTo>
                    <a:pt x="674370" y="0"/>
                  </a:lnTo>
                  <a:lnTo>
                    <a:pt x="4197096" y="0"/>
                  </a:lnTo>
                  <a:lnTo>
                    <a:pt x="4197096" y="134873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9004" y="2688336"/>
              <a:ext cx="1348740" cy="134873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09004" y="2688336"/>
              <a:ext cx="1348740" cy="1348740"/>
            </a:xfrm>
            <a:custGeom>
              <a:avLst/>
              <a:gdLst/>
              <a:ahLst/>
              <a:cxnLst/>
              <a:rect l="l" t="t" r="r" b="b"/>
              <a:pathLst>
                <a:path w="1348740" h="1348739">
                  <a:moveTo>
                    <a:pt x="0" y="674369"/>
                  </a:moveTo>
                  <a:lnTo>
                    <a:pt x="1692" y="626203"/>
                  </a:lnTo>
                  <a:lnTo>
                    <a:pt x="6695" y="578952"/>
                  </a:lnTo>
                  <a:lnTo>
                    <a:pt x="14894" y="532729"/>
                  </a:lnTo>
                  <a:lnTo>
                    <a:pt x="26175" y="487650"/>
                  </a:lnTo>
                  <a:lnTo>
                    <a:pt x="40423" y="443828"/>
                  </a:lnTo>
                  <a:lnTo>
                    <a:pt x="57525" y="401377"/>
                  </a:lnTo>
                  <a:lnTo>
                    <a:pt x="77367" y="360411"/>
                  </a:lnTo>
                  <a:lnTo>
                    <a:pt x="99834" y="321044"/>
                  </a:lnTo>
                  <a:lnTo>
                    <a:pt x="124813" y="283390"/>
                  </a:lnTo>
                  <a:lnTo>
                    <a:pt x="152190" y="247564"/>
                  </a:lnTo>
                  <a:lnTo>
                    <a:pt x="181850" y="213679"/>
                  </a:lnTo>
                  <a:lnTo>
                    <a:pt x="213679" y="181850"/>
                  </a:lnTo>
                  <a:lnTo>
                    <a:pt x="247564" y="152190"/>
                  </a:lnTo>
                  <a:lnTo>
                    <a:pt x="283390" y="124813"/>
                  </a:lnTo>
                  <a:lnTo>
                    <a:pt x="321044" y="99834"/>
                  </a:lnTo>
                  <a:lnTo>
                    <a:pt x="360411" y="77367"/>
                  </a:lnTo>
                  <a:lnTo>
                    <a:pt x="401377" y="57525"/>
                  </a:lnTo>
                  <a:lnTo>
                    <a:pt x="443828" y="40423"/>
                  </a:lnTo>
                  <a:lnTo>
                    <a:pt x="487650" y="26175"/>
                  </a:lnTo>
                  <a:lnTo>
                    <a:pt x="532729" y="14894"/>
                  </a:lnTo>
                  <a:lnTo>
                    <a:pt x="578952" y="6695"/>
                  </a:lnTo>
                  <a:lnTo>
                    <a:pt x="626203" y="1692"/>
                  </a:lnTo>
                  <a:lnTo>
                    <a:pt x="674370" y="0"/>
                  </a:lnTo>
                  <a:lnTo>
                    <a:pt x="722536" y="1692"/>
                  </a:lnTo>
                  <a:lnTo>
                    <a:pt x="769787" y="6695"/>
                  </a:lnTo>
                  <a:lnTo>
                    <a:pt x="816010" y="14894"/>
                  </a:lnTo>
                  <a:lnTo>
                    <a:pt x="861089" y="26175"/>
                  </a:lnTo>
                  <a:lnTo>
                    <a:pt x="904911" y="40423"/>
                  </a:lnTo>
                  <a:lnTo>
                    <a:pt x="947362" y="57525"/>
                  </a:lnTo>
                  <a:lnTo>
                    <a:pt x="988328" y="77367"/>
                  </a:lnTo>
                  <a:lnTo>
                    <a:pt x="1027695" y="99834"/>
                  </a:lnTo>
                  <a:lnTo>
                    <a:pt x="1065349" y="124813"/>
                  </a:lnTo>
                  <a:lnTo>
                    <a:pt x="1101175" y="152190"/>
                  </a:lnTo>
                  <a:lnTo>
                    <a:pt x="1135060" y="181850"/>
                  </a:lnTo>
                  <a:lnTo>
                    <a:pt x="1166889" y="213679"/>
                  </a:lnTo>
                  <a:lnTo>
                    <a:pt x="1196549" y="247564"/>
                  </a:lnTo>
                  <a:lnTo>
                    <a:pt x="1223926" y="283390"/>
                  </a:lnTo>
                  <a:lnTo>
                    <a:pt x="1248905" y="321044"/>
                  </a:lnTo>
                  <a:lnTo>
                    <a:pt x="1271372" y="360411"/>
                  </a:lnTo>
                  <a:lnTo>
                    <a:pt x="1291214" y="401377"/>
                  </a:lnTo>
                  <a:lnTo>
                    <a:pt x="1308316" y="443828"/>
                  </a:lnTo>
                  <a:lnTo>
                    <a:pt x="1322564" y="487650"/>
                  </a:lnTo>
                  <a:lnTo>
                    <a:pt x="1333845" y="532729"/>
                  </a:lnTo>
                  <a:lnTo>
                    <a:pt x="1342044" y="578952"/>
                  </a:lnTo>
                  <a:lnTo>
                    <a:pt x="1347047" y="626203"/>
                  </a:lnTo>
                  <a:lnTo>
                    <a:pt x="1348740" y="674369"/>
                  </a:lnTo>
                  <a:lnTo>
                    <a:pt x="1347047" y="722536"/>
                  </a:lnTo>
                  <a:lnTo>
                    <a:pt x="1342044" y="769787"/>
                  </a:lnTo>
                  <a:lnTo>
                    <a:pt x="1333845" y="816010"/>
                  </a:lnTo>
                  <a:lnTo>
                    <a:pt x="1322564" y="861089"/>
                  </a:lnTo>
                  <a:lnTo>
                    <a:pt x="1308316" y="904911"/>
                  </a:lnTo>
                  <a:lnTo>
                    <a:pt x="1291214" y="947362"/>
                  </a:lnTo>
                  <a:lnTo>
                    <a:pt x="1271372" y="988328"/>
                  </a:lnTo>
                  <a:lnTo>
                    <a:pt x="1248905" y="1027695"/>
                  </a:lnTo>
                  <a:lnTo>
                    <a:pt x="1223926" y="1065349"/>
                  </a:lnTo>
                  <a:lnTo>
                    <a:pt x="1196549" y="1101175"/>
                  </a:lnTo>
                  <a:lnTo>
                    <a:pt x="1166889" y="1135060"/>
                  </a:lnTo>
                  <a:lnTo>
                    <a:pt x="1135060" y="1166889"/>
                  </a:lnTo>
                  <a:lnTo>
                    <a:pt x="1101175" y="1196549"/>
                  </a:lnTo>
                  <a:lnTo>
                    <a:pt x="1065349" y="1223926"/>
                  </a:lnTo>
                  <a:lnTo>
                    <a:pt x="1027695" y="1248905"/>
                  </a:lnTo>
                  <a:lnTo>
                    <a:pt x="988328" y="1271372"/>
                  </a:lnTo>
                  <a:lnTo>
                    <a:pt x="947362" y="1291214"/>
                  </a:lnTo>
                  <a:lnTo>
                    <a:pt x="904911" y="1308316"/>
                  </a:lnTo>
                  <a:lnTo>
                    <a:pt x="861089" y="1322564"/>
                  </a:lnTo>
                  <a:lnTo>
                    <a:pt x="816010" y="1333845"/>
                  </a:lnTo>
                  <a:lnTo>
                    <a:pt x="769787" y="1342044"/>
                  </a:lnTo>
                  <a:lnTo>
                    <a:pt x="722536" y="1347047"/>
                  </a:lnTo>
                  <a:lnTo>
                    <a:pt x="674370" y="1348739"/>
                  </a:lnTo>
                  <a:lnTo>
                    <a:pt x="626203" y="1347047"/>
                  </a:lnTo>
                  <a:lnTo>
                    <a:pt x="578952" y="1342044"/>
                  </a:lnTo>
                  <a:lnTo>
                    <a:pt x="532729" y="1333845"/>
                  </a:lnTo>
                  <a:lnTo>
                    <a:pt x="487650" y="1322564"/>
                  </a:lnTo>
                  <a:lnTo>
                    <a:pt x="443828" y="1308316"/>
                  </a:lnTo>
                  <a:lnTo>
                    <a:pt x="401377" y="1291214"/>
                  </a:lnTo>
                  <a:lnTo>
                    <a:pt x="360411" y="1271372"/>
                  </a:lnTo>
                  <a:lnTo>
                    <a:pt x="321044" y="1248905"/>
                  </a:lnTo>
                  <a:lnTo>
                    <a:pt x="283390" y="1223926"/>
                  </a:lnTo>
                  <a:lnTo>
                    <a:pt x="247564" y="1196549"/>
                  </a:lnTo>
                  <a:lnTo>
                    <a:pt x="213679" y="1166889"/>
                  </a:lnTo>
                  <a:lnTo>
                    <a:pt x="181850" y="1135060"/>
                  </a:lnTo>
                  <a:lnTo>
                    <a:pt x="152190" y="1101175"/>
                  </a:lnTo>
                  <a:lnTo>
                    <a:pt x="124813" y="1065349"/>
                  </a:lnTo>
                  <a:lnTo>
                    <a:pt x="99834" y="1027695"/>
                  </a:lnTo>
                  <a:lnTo>
                    <a:pt x="77367" y="988328"/>
                  </a:lnTo>
                  <a:lnTo>
                    <a:pt x="57525" y="947362"/>
                  </a:lnTo>
                  <a:lnTo>
                    <a:pt x="40423" y="904911"/>
                  </a:lnTo>
                  <a:lnTo>
                    <a:pt x="26175" y="861089"/>
                  </a:lnTo>
                  <a:lnTo>
                    <a:pt x="14894" y="816010"/>
                  </a:lnTo>
                  <a:lnTo>
                    <a:pt x="6695" y="769787"/>
                  </a:lnTo>
                  <a:lnTo>
                    <a:pt x="1692" y="722536"/>
                  </a:lnTo>
                  <a:lnTo>
                    <a:pt x="0" y="67436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251192" y="4581144"/>
            <a:ext cx="4212590" cy="1363980"/>
            <a:chOff x="7251192" y="4581144"/>
            <a:chExt cx="4212590" cy="1363980"/>
          </a:xfrm>
        </p:grpSpPr>
        <p:sp>
          <p:nvSpPr>
            <p:cNvPr id="20" name="object 20"/>
            <p:cNvSpPr/>
            <p:nvPr/>
          </p:nvSpPr>
          <p:spPr>
            <a:xfrm>
              <a:off x="7258812" y="4588764"/>
              <a:ext cx="4197350" cy="1348740"/>
            </a:xfrm>
            <a:custGeom>
              <a:avLst/>
              <a:gdLst/>
              <a:ahLst/>
              <a:cxnLst/>
              <a:rect l="l" t="t" r="r" b="b"/>
              <a:pathLst>
                <a:path w="4197350" h="1348739">
                  <a:moveTo>
                    <a:pt x="4197096" y="0"/>
                  </a:moveTo>
                  <a:lnTo>
                    <a:pt x="674370" y="0"/>
                  </a:lnTo>
                  <a:lnTo>
                    <a:pt x="0" y="674370"/>
                  </a:lnTo>
                  <a:lnTo>
                    <a:pt x="674370" y="1348740"/>
                  </a:lnTo>
                  <a:lnTo>
                    <a:pt x="4197096" y="1348740"/>
                  </a:lnTo>
                  <a:lnTo>
                    <a:pt x="4197096" y="0"/>
                  </a:lnTo>
                  <a:close/>
                </a:path>
              </a:pathLst>
            </a:custGeom>
            <a:solidFill>
              <a:srgbClr val="803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58812" y="4588764"/>
              <a:ext cx="4197350" cy="1348740"/>
            </a:xfrm>
            <a:custGeom>
              <a:avLst/>
              <a:gdLst/>
              <a:ahLst/>
              <a:cxnLst/>
              <a:rect l="l" t="t" r="r" b="b"/>
              <a:pathLst>
                <a:path w="4197350" h="1348739">
                  <a:moveTo>
                    <a:pt x="4197096" y="1348740"/>
                  </a:moveTo>
                  <a:lnTo>
                    <a:pt x="674370" y="1348740"/>
                  </a:lnTo>
                  <a:lnTo>
                    <a:pt x="0" y="674370"/>
                  </a:lnTo>
                  <a:lnTo>
                    <a:pt x="674370" y="0"/>
                  </a:lnTo>
                  <a:lnTo>
                    <a:pt x="4197096" y="0"/>
                  </a:lnTo>
                  <a:lnTo>
                    <a:pt x="4197096" y="134874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202930" y="2866135"/>
            <a:ext cx="3111500" cy="286258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40335" marR="130810" indent="164465">
              <a:lnSpc>
                <a:spcPts val="1820"/>
              </a:lnSpc>
              <a:spcBef>
                <a:spcPts val="44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Если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родители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заметили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Times New Roman"/>
                <a:cs typeface="Times New Roman"/>
              </a:rPr>
              <a:t>у </a:t>
            </a:r>
            <a:r>
              <a:rPr sz="18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своего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ребенка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проблемы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или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трудности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психическом</a:t>
            </a:r>
            <a:r>
              <a:rPr sz="1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или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речевом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развитии,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обучении,</a:t>
            </a:r>
            <a:endParaRPr sz="1800">
              <a:latin typeface="Times New Roman"/>
              <a:cs typeface="Times New Roman"/>
            </a:endParaRPr>
          </a:p>
          <a:p>
            <a:pPr marL="350520">
              <a:lnSpc>
                <a:spcPts val="182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общении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поведении.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 marR="5080" indent="466090">
              <a:lnSpc>
                <a:spcPts val="1820"/>
              </a:lnSpc>
            </a:pP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Возможно,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какие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то </a:t>
            </a: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особенности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развитии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ребенка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обратили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внимание</a:t>
            </a:r>
            <a:r>
              <a:rPr sz="1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родителей</a:t>
            </a:r>
            <a:endParaRPr sz="1800">
              <a:latin typeface="Times New Roman"/>
              <a:cs typeface="Times New Roman"/>
            </a:endParaRPr>
          </a:p>
          <a:p>
            <a:pPr marL="608330">
              <a:lnSpc>
                <a:spcPts val="1830"/>
              </a:lnSpc>
            </a:pP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педагоги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врачи.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434328" y="4582667"/>
            <a:ext cx="1363980" cy="1363980"/>
            <a:chOff x="6434328" y="4582667"/>
            <a:chExt cx="1363980" cy="1363980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1948" y="4590287"/>
              <a:ext cx="1348740" cy="134874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441948" y="4590287"/>
              <a:ext cx="1348740" cy="1348740"/>
            </a:xfrm>
            <a:custGeom>
              <a:avLst/>
              <a:gdLst/>
              <a:ahLst/>
              <a:cxnLst/>
              <a:rect l="l" t="t" r="r" b="b"/>
              <a:pathLst>
                <a:path w="1348740" h="1348739">
                  <a:moveTo>
                    <a:pt x="0" y="674370"/>
                  </a:moveTo>
                  <a:lnTo>
                    <a:pt x="1692" y="626203"/>
                  </a:lnTo>
                  <a:lnTo>
                    <a:pt x="6695" y="578952"/>
                  </a:lnTo>
                  <a:lnTo>
                    <a:pt x="14894" y="532729"/>
                  </a:lnTo>
                  <a:lnTo>
                    <a:pt x="26175" y="487650"/>
                  </a:lnTo>
                  <a:lnTo>
                    <a:pt x="40423" y="443828"/>
                  </a:lnTo>
                  <a:lnTo>
                    <a:pt x="57525" y="401377"/>
                  </a:lnTo>
                  <a:lnTo>
                    <a:pt x="77367" y="360411"/>
                  </a:lnTo>
                  <a:lnTo>
                    <a:pt x="99834" y="321044"/>
                  </a:lnTo>
                  <a:lnTo>
                    <a:pt x="124813" y="283390"/>
                  </a:lnTo>
                  <a:lnTo>
                    <a:pt x="152190" y="247564"/>
                  </a:lnTo>
                  <a:lnTo>
                    <a:pt x="181850" y="213679"/>
                  </a:lnTo>
                  <a:lnTo>
                    <a:pt x="213679" y="181850"/>
                  </a:lnTo>
                  <a:lnTo>
                    <a:pt x="247564" y="152190"/>
                  </a:lnTo>
                  <a:lnTo>
                    <a:pt x="283390" y="124813"/>
                  </a:lnTo>
                  <a:lnTo>
                    <a:pt x="321044" y="99834"/>
                  </a:lnTo>
                  <a:lnTo>
                    <a:pt x="360411" y="77367"/>
                  </a:lnTo>
                  <a:lnTo>
                    <a:pt x="401377" y="57525"/>
                  </a:lnTo>
                  <a:lnTo>
                    <a:pt x="443828" y="40423"/>
                  </a:lnTo>
                  <a:lnTo>
                    <a:pt x="487650" y="26175"/>
                  </a:lnTo>
                  <a:lnTo>
                    <a:pt x="532729" y="14894"/>
                  </a:lnTo>
                  <a:lnTo>
                    <a:pt x="578952" y="6695"/>
                  </a:lnTo>
                  <a:lnTo>
                    <a:pt x="626203" y="1692"/>
                  </a:lnTo>
                  <a:lnTo>
                    <a:pt x="674370" y="0"/>
                  </a:lnTo>
                  <a:lnTo>
                    <a:pt x="722536" y="1692"/>
                  </a:lnTo>
                  <a:lnTo>
                    <a:pt x="769787" y="6695"/>
                  </a:lnTo>
                  <a:lnTo>
                    <a:pt x="816010" y="14894"/>
                  </a:lnTo>
                  <a:lnTo>
                    <a:pt x="861089" y="26175"/>
                  </a:lnTo>
                  <a:lnTo>
                    <a:pt x="904911" y="40423"/>
                  </a:lnTo>
                  <a:lnTo>
                    <a:pt x="947362" y="57525"/>
                  </a:lnTo>
                  <a:lnTo>
                    <a:pt x="988328" y="77367"/>
                  </a:lnTo>
                  <a:lnTo>
                    <a:pt x="1027695" y="99834"/>
                  </a:lnTo>
                  <a:lnTo>
                    <a:pt x="1065349" y="124813"/>
                  </a:lnTo>
                  <a:lnTo>
                    <a:pt x="1101175" y="152190"/>
                  </a:lnTo>
                  <a:lnTo>
                    <a:pt x="1135060" y="181850"/>
                  </a:lnTo>
                  <a:lnTo>
                    <a:pt x="1166889" y="213679"/>
                  </a:lnTo>
                  <a:lnTo>
                    <a:pt x="1196549" y="247564"/>
                  </a:lnTo>
                  <a:lnTo>
                    <a:pt x="1223926" y="283390"/>
                  </a:lnTo>
                  <a:lnTo>
                    <a:pt x="1248905" y="321044"/>
                  </a:lnTo>
                  <a:lnTo>
                    <a:pt x="1271372" y="360411"/>
                  </a:lnTo>
                  <a:lnTo>
                    <a:pt x="1291214" y="401377"/>
                  </a:lnTo>
                  <a:lnTo>
                    <a:pt x="1308316" y="443828"/>
                  </a:lnTo>
                  <a:lnTo>
                    <a:pt x="1322564" y="487650"/>
                  </a:lnTo>
                  <a:lnTo>
                    <a:pt x="1333845" y="532729"/>
                  </a:lnTo>
                  <a:lnTo>
                    <a:pt x="1342044" y="578952"/>
                  </a:lnTo>
                  <a:lnTo>
                    <a:pt x="1347047" y="626203"/>
                  </a:lnTo>
                  <a:lnTo>
                    <a:pt x="1348740" y="674370"/>
                  </a:lnTo>
                  <a:lnTo>
                    <a:pt x="1347047" y="722530"/>
                  </a:lnTo>
                  <a:lnTo>
                    <a:pt x="1342044" y="769776"/>
                  </a:lnTo>
                  <a:lnTo>
                    <a:pt x="1333845" y="815995"/>
                  </a:lnTo>
                  <a:lnTo>
                    <a:pt x="1322564" y="861071"/>
                  </a:lnTo>
                  <a:lnTo>
                    <a:pt x="1308316" y="904891"/>
                  </a:lnTo>
                  <a:lnTo>
                    <a:pt x="1291214" y="947341"/>
                  </a:lnTo>
                  <a:lnTo>
                    <a:pt x="1271372" y="988306"/>
                  </a:lnTo>
                  <a:lnTo>
                    <a:pt x="1248905" y="1027673"/>
                  </a:lnTo>
                  <a:lnTo>
                    <a:pt x="1223926" y="1065327"/>
                  </a:lnTo>
                  <a:lnTo>
                    <a:pt x="1196549" y="1101154"/>
                  </a:lnTo>
                  <a:lnTo>
                    <a:pt x="1166889" y="1135040"/>
                  </a:lnTo>
                  <a:lnTo>
                    <a:pt x="1135060" y="1166871"/>
                  </a:lnTo>
                  <a:lnTo>
                    <a:pt x="1101175" y="1196533"/>
                  </a:lnTo>
                  <a:lnTo>
                    <a:pt x="1065349" y="1223912"/>
                  </a:lnTo>
                  <a:lnTo>
                    <a:pt x="1027695" y="1248893"/>
                  </a:lnTo>
                  <a:lnTo>
                    <a:pt x="988328" y="1271362"/>
                  </a:lnTo>
                  <a:lnTo>
                    <a:pt x="947362" y="1291206"/>
                  </a:lnTo>
                  <a:lnTo>
                    <a:pt x="904911" y="1308310"/>
                  </a:lnTo>
                  <a:lnTo>
                    <a:pt x="861089" y="1322561"/>
                  </a:lnTo>
                  <a:lnTo>
                    <a:pt x="816010" y="1333843"/>
                  </a:lnTo>
                  <a:lnTo>
                    <a:pt x="769787" y="1342043"/>
                  </a:lnTo>
                  <a:lnTo>
                    <a:pt x="722536" y="1347046"/>
                  </a:lnTo>
                  <a:lnTo>
                    <a:pt x="674370" y="1348740"/>
                  </a:lnTo>
                  <a:lnTo>
                    <a:pt x="626203" y="1347046"/>
                  </a:lnTo>
                  <a:lnTo>
                    <a:pt x="578952" y="1342043"/>
                  </a:lnTo>
                  <a:lnTo>
                    <a:pt x="532729" y="1333843"/>
                  </a:lnTo>
                  <a:lnTo>
                    <a:pt x="487650" y="1322561"/>
                  </a:lnTo>
                  <a:lnTo>
                    <a:pt x="443828" y="1308310"/>
                  </a:lnTo>
                  <a:lnTo>
                    <a:pt x="401377" y="1291206"/>
                  </a:lnTo>
                  <a:lnTo>
                    <a:pt x="360411" y="1271362"/>
                  </a:lnTo>
                  <a:lnTo>
                    <a:pt x="321044" y="1248893"/>
                  </a:lnTo>
                  <a:lnTo>
                    <a:pt x="283390" y="1223912"/>
                  </a:lnTo>
                  <a:lnTo>
                    <a:pt x="247564" y="1196533"/>
                  </a:lnTo>
                  <a:lnTo>
                    <a:pt x="213679" y="1166871"/>
                  </a:lnTo>
                  <a:lnTo>
                    <a:pt x="181850" y="1135040"/>
                  </a:lnTo>
                  <a:lnTo>
                    <a:pt x="152190" y="1101154"/>
                  </a:lnTo>
                  <a:lnTo>
                    <a:pt x="124813" y="1065327"/>
                  </a:lnTo>
                  <a:lnTo>
                    <a:pt x="99834" y="1027673"/>
                  </a:lnTo>
                  <a:lnTo>
                    <a:pt x="77367" y="988306"/>
                  </a:lnTo>
                  <a:lnTo>
                    <a:pt x="57525" y="947341"/>
                  </a:lnTo>
                  <a:lnTo>
                    <a:pt x="40423" y="904891"/>
                  </a:lnTo>
                  <a:lnTo>
                    <a:pt x="26175" y="861071"/>
                  </a:lnTo>
                  <a:lnTo>
                    <a:pt x="14894" y="815995"/>
                  </a:lnTo>
                  <a:lnTo>
                    <a:pt x="6695" y="769776"/>
                  </a:lnTo>
                  <a:lnTo>
                    <a:pt x="1692" y="722530"/>
                  </a:lnTo>
                  <a:lnTo>
                    <a:pt x="0" y="674370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44" y="3057144"/>
            <a:ext cx="5673852" cy="2881883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4157471" y="1912632"/>
            <a:ext cx="1973580" cy="1057910"/>
            <a:chOff x="4157471" y="1912632"/>
            <a:chExt cx="1973580" cy="1057910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7471" y="1912632"/>
              <a:ext cx="1973579" cy="105764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7095" y="1926335"/>
              <a:ext cx="1898903" cy="98297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AB9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07664" y="918972"/>
            <a:ext cx="5866130" cy="1022985"/>
            <a:chOff x="3407664" y="918972"/>
            <a:chExt cx="5866130" cy="1022985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2236" y="923544"/>
              <a:ext cx="5856732" cy="10134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12236" y="923544"/>
              <a:ext cx="5857240" cy="1013460"/>
            </a:xfrm>
            <a:custGeom>
              <a:avLst/>
              <a:gdLst/>
              <a:ahLst/>
              <a:cxnLst/>
              <a:rect l="l" t="t" r="r" b="b"/>
              <a:pathLst>
                <a:path w="5857240" h="1013460">
                  <a:moveTo>
                    <a:pt x="5350002" y="1013459"/>
                  </a:moveTo>
                  <a:lnTo>
                    <a:pt x="5451347" y="608076"/>
                  </a:lnTo>
                  <a:lnTo>
                    <a:pt x="5856732" y="506729"/>
                  </a:lnTo>
                  <a:lnTo>
                    <a:pt x="5350002" y="1013459"/>
                  </a:lnTo>
                  <a:lnTo>
                    <a:pt x="0" y="1013459"/>
                  </a:lnTo>
                  <a:lnTo>
                    <a:pt x="0" y="0"/>
                  </a:lnTo>
                  <a:lnTo>
                    <a:pt x="5856732" y="0"/>
                  </a:lnTo>
                  <a:lnTo>
                    <a:pt x="5856732" y="506729"/>
                  </a:lnTo>
                </a:path>
              </a:pathLst>
            </a:custGeom>
            <a:ln w="9144">
              <a:solidFill>
                <a:srgbClr val="DD8B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27245" y="1123264"/>
            <a:ext cx="3428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Состав</a:t>
            </a:r>
            <a:r>
              <a:rPr sz="40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spc="125" dirty="0">
                <a:solidFill>
                  <a:srgbClr val="C00000"/>
                </a:solidFill>
                <a:latin typeface="Times New Roman"/>
                <a:cs typeface="Times New Roman"/>
              </a:rPr>
              <a:t>ПМПК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0059" y="2596895"/>
            <a:ext cx="5161915" cy="3770629"/>
            <a:chOff x="480059" y="2596895"/>
            <a:chExt cx="5161915" cy="3770629"/>
          </a:xfrm>
        </p:grpSpPr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631" y="2601467"/>
              <a:ext cx="5152644" cy="37612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4631" y="2601467"/>
              <a:ext cx="5153025" cy="3761740"/>
            </a:xfrm>
            <a:custGeom>
              <a:avLst/>
              <a:gdLst/>
              <a:ahLst/>
              <a:cxnLst/>
              <a:rect l="l" t="t" r="r" b="b"/>
              <a:pathLst>
                <a:path w="5153025" h="3761740">
                  <a:moveTo>
                    <a:pt x="4435348" y="3761232"/>
                  </a:moveTo>
                  <a:lnTo>
                    <a:pt x="4578731" y="3187357"/>
                  </a:lnTo>
                  <a:lnTo>
                    <a:pt x="5152644" y="3043885"/>
                  </a:lnTo>
                  <a:lnTo>
                    <a:pt x="4435348" y="3761232"/>
                  </a:lnTo>
                  <a:lnTo>
                    <a:pt x="0" y="3761232"/>
                  </a:lnTo>
                  <a:lnTo>
                    <a:pt x="0" y="0"/>
                  </a:lnTo>
                  <a:lnTo>
                    <a:pt x="5152644" y="0"/>
                  </a:lnTo>
                  <a:lnTo>
                    <a:pt x="5152644" y="3043885"/>
                  </a:lnTo>
                </a:path>
              </a:pathLst>
            </a:custGeom>
            <a:ln w="9143">
              <a:solidFill>
                <a:srgbClr val="DD8B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2762" y="3118230"/>
            <a:ext cx="4968875" cy="230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ts val="2050"/>
              </a:lnSpc>
              <a:spcBef>
                <a:spcPts val="95"/>
              </a:spcBef>
              <a:buClr>
                <a:srgbClr val="AB936B"/>
              </a:buClr>
              <a:buSzPct val="113157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900" spc="-105" dirty="0">
                <a:latin typeface="Times New Roman"/>
                <a:cs typeface="Times New Roman"/>
              </a:rPr>
              <a:t>В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со</a:t>
            </a:r>
            <a:r>
              <a:rPr sz="1900" spc="-70" dirty="0">
                <a:latin typeface="Times New Roman"/>
                <a:cs typeface="Times New Roman"/>
              </a:rPr>
              <a:t>став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Times New Roman"/>
                <a:cs typeface="Times New Roman"/>
              </a:rPr>
              <a:t>ПМ</a:t>
            </a:r>
            <a:r>
              <a:rPr sz="1900" spc="15" dirty="0">
                <a:latin typeface="Times New Roman"/>
                <a:cs typeface="Times New Roman"/>
              </a:rPr>
              <a:t>ПК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65" dirty="0">
                <a:latin typeface="Times New Roman"/>
                <a:cs typeface="Times New Roman"/>
              </a:rPr>
              <a:t>входят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Times New Roman"/>
                <a:cs typeface="Times New Roman"/>
              </a:rPr>
              <a:t>следующие</a:t>
            </a:r>
            <a:endParaRPr sz="1900">
              <a:latin typeface="Times New Roman"/>
              <a:cs typeface="Times New Roman"/>
            </a:endParaRPr>
          </a:p>
          <a:p>
            <a:pPr marL="299085">
              <a:lnSpc>
                <a:spcPts val="1825"/>
              </a:lnSpc>
            </a:pPr>
            <a:r>
              <a:rPr sz="1900" spc="-40" dirty="0">
                <a:latin typeface="Times New Roman"/>
                <a:cs typeface="Times New Roman"/>
              </a:rPr>
              <a:t>специалисты: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Times New Roman"/>
                <a:cs typeface="Times New Roman"/>
              </a:rPr>
              <a:t>учитель</a:t>
            </a:r>
            <a:r>
              <a:rPr sz="1900" spc="-35" dirty="0">
                <a:latin typeface="Microsoft Sans Serif"/>
                <a:cs typeface="Microsoft Sans Serif"/>
              </a:rPr>
              <a:t>-</a:t>
            </a:r>
            <a:r>
              <a:rPr sz="1900" spc="-35" dirty="0">
                <a:latin typeface="Times New Roman"/>
                <a:cs typeface="Times New Roman"/>
              </a:rPr>
              <a:t>дефектолог,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5" dirty="0">
                <a:latin typeface="Times New Roman"/>
                <a:cs typeface="Times New Roman"/>
              </a:rPr>
              <a:t>педагог</a:t>
            </a:r>
            <a:r>
              <a:rPr sz="1900" spc="-55" dirty="0">
                <a:latin typeface="Microsoft Sans Serif"/>
                <a:cs typeface="Microsoft Sans Serif"/>
              </a:rPr>
              <a:t>-</a:t>
            </a:r>
            <a:endParaRPr sz="1900">
              <a:latin typeface="Microsoft Sans Serif"/>
              <a:cs typeface="Microsoft Sans Serif"/>
            </a:endParaRPr>
          </a:p>
          <a:p>
            <a:pPr marL="299085">
              <a:lnSpc>
                <a:spcPts val="1825"/>
              </a:lnSpc>
            </a:pPr>
            <a:r>
              <a:rPr sz="1900" spc="-30" dirty="0">
                <a:latin typeface="Times New Roman"/>
                <a:cs typeface="Times New Roman"/>
              </a:rPr>
              <a:t>психолог,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социальный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55" dirty="0">
                <a:latin typeface="Times New Roman"/>
                <a:cs typeface="Times New Roman"/>
              </a:rPr>
              <a:t>педагог,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45" dirty="0">
                <a:latin typeface="Times New Roman"/>
                <a:cs typeface="Times New Roman"/>
              </a:rPr>
              <a:t>учитель</a:t>
            </a:r>
            <a:r>
              <a:rPr sz="1900" spc="-45" dirty="0">
                <a:latin typeface="Microsoft Sans Serif"/>
                <a:cs typeface="Microsoft Sans Serif"/>
              </a:rPr>
              <a:t>-</a:t>
            </a:r>
            <a:endParaRPr sz="1900">
              <a:latin typeface="Microsoft Sans Serif"/>
              <a:cs typeface="Microsoft Sans Serif"/>
            </a:endParaRPr>
          </a:p>
          <a:p>
            <a:pPr marL="299085" marR="5080">
              <a:lnSpc>
                <a:spcPts val="1820"/>
              </a:lnSpc>
              <a:spcBef>
                <a:spcPts val="215"/>
              </a:spcBef>
            </a:pPr>
            <a:r>
              <a:rPr sz="1900" spc="-35" dirty="0">
                <a:latin typeface="Times New Roman"/>
                <a:cs typeface="Times New Roman"/>
              </a:rPr>
              <a:t>логопед,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Times New Roman"/>
                <a:cs typeface="Times New Roman"/>
              </a:rPr>
              <a:t>врач</a:t>
            </a:r>
            <a:r>
              <a:rPr sz="1900" spc="-35" dirty="0">
                <a:latin typeface="Microsoft Sans Serif"/>
                <a:cs typeface="Microsoft Sans Serif"/>
              </a:rPr>
              <a:t>-</a:t>
            </a:r>
            <a:r>
              <a:rPr sz="1900" spc="-35" dirty="0">
                <a:latin typeface="Times New Roman"/>
                <a:cs typeface="Times New Roman"/>
              </a:rPr>
              <a:t>психиатр,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Times New Roman"/>
                <a:cs typeface="Times New Roman"/>
              </a:rPr>
              <a:t>при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необходимости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–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65" dirty="0">
                <a:latin typeface="Times New Roman"/>
                <a:cs typeface="Times New Roman"/>
              </a:rPr>
              <a:t>другие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профильные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40" dirty="0">
                <a:latin typeface="Times New Roman"/>
                <a:cs typeface="Times New Roman"/>
              </a:rPr>
              <a:t>врачи</a:t>
            </a:r>
            <a:r>
              <a:rPr sz="1900" spc="-40" dirty="0">
                <a:latin typeface="Microsoft Sans Serif"/>
                <a:cs typeface="Microsoft Sans Serif"/>
              </a:rPr>
              <a:t>.</a:t>
            </a:r>
            <a:endParaRPr sz="1900">
              <a:latin typeface="Microsoft Sans Serif"/>
              <a:cs typeface="Microsoft Sans Serif"/>
            </a:endParaRPr>
          </a:p>
          <a:p>
            <a:pPr marL="299085" indent="-287020">
              <a:lnSpc>
                <a:spcPts val="2050"/>
              </a:lnSpc>
              <a:spcBef>
                <a:spcPts val="620"/>
              </a:spcBef>
              <a:buClr>
                <a:srgbClr val="AB936B"/>
              </a:buClr>
              <a:buSzPct val="113157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900" spc="-60" dirty="0">
                <a:latin typeface="Times New Roman"/>
                <a:cs typeface="Times New Roman"/>
              </a:rPr>
              <a:t>Главная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60" dirty="0">
                <a:latin typeface="Times New Roman"/>
                <a:cs typeface="Times New Roman"/>
              </a:rPr>
              <a:t>задача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Times New Roman"/>
                <a:cs typeface="Times New Roman"/>
              </a:rPr>
              <a:t>специалистов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ПМПК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–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Times New Roman"/>
                <a:cs typeface="Times New Roman"/>
              </a:rPr>
              <a:t>это</a:t>
            </a:r>
            <a:endParaRPr sz="1900">
              <a:latin typeface="Times New Roman"/>
              <a:cs typeface="Times New Roman"/>
            </a:endParaRPr>
          </a:p>
          <a:p>
            <a:pPr marL="299085" marR="144780">
              <a:lnSpc>
                <a:spcPct val="80100"/>
              </a:lnSpc>
              <a:spcBef>
                <a:spcPts val="225"/>
              </a:spcBef>
            </a:pPr>
            <a:r>
              <a:rPr sz="1900" spc="-50" dirty="0">
                <a:latin typeface="Times New Roman"/>
                <a:cs typeface="Times New Roman"/>
              </a:rPr>
              <a:t>выявление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особенностей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90" dirty="0">
                <a:latin typeface="Times New Roman"/>
                <a:cs typeface="Times New Roman"/>
              </a:rPr>
              <a:t>в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развитии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-45" dirty="0">
                <a:latin typeface="Times New Roman"/>
                <a:cs typeface="Times New Roman"/>
              </a:rPr>
              <a:t>ребенка,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Times New Roman"/>
                <a:cs typeface="Times New Roman"/>
              </a:rPr>
              <a:t>его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Times New Roman"/>
                <a:cs typeface="Times New Roman"/>
              </a:rPr>
              <a:t>возможностей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Times New Roman"/>
                <a:cs typeface="Times New Roman"/>
              </a:rPr>
              <a:t>и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ограничений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spc="-55" dirty="0">
                <a:latin typeface="Times New Roman"/>
                <a:cs typeface="Times New Roman"/>
              </a:rPr>
              <a:t>с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целью 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определения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Times New Roman"/>
                <a:cs typeface="Times New Roman"/>
              </a:rPr>
              <a:t>оптимальных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Times New Roman"/>
                <a:cs typeface="Times New Roman"/>
              </a:rPr>
              <a:t>путей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помощи.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620" y="2601467"/>
            <a:ext cx="5984748" cy="3846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182" y="833755"/>
            <a:ext cx="8879205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7135" marR="5080" indent="-1195070">
              <a:lnSpc>
                <a:spcPct val="100000"/>
              </a:lnSpc>
              <a:spcBef>
                <a:spcPts val="105"/>
              </a:spcBef>
            </a:pPr>
            <a:r>
              <a:rPr sz="29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Для</a:t>
            </a:r>
            <a:r>
              <a:rPr sz="29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чего</a:t>
            </a:r>
            <a:r>
              <a:rPr sz="29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9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проводится</a:t>
            </a:r>
            <a:r>
              <a:rPr sz="2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9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комплексное</a:t>
            </a:r>
            <a:r>
              <a:rPr sz="29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9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психолого</a:t>
            </a:r>
            <a:r>
              <a:rPr sz="2900" b="1" spc="-20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9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медико</a:t>
            </a:r>
            <a:r>
              <a:rPr sz="2900" b="1" spc="-20" dirty="0">
                <a:solidFill>
                  <a:srgbClr val="C00000"/>
                </a:solidFill>
                <a:latin typeface="Arial"/>
                <a:cs typeface="Arial"/>
              </a:rPr>
              <a:t>- </a:t>
            </a:r>
            <a:r>
              <a:rPr sz="2900" b="1" spc="-7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педагогическое</a:t>
            </a:r>
            <a:r>
              <a:rPr sz="2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обследование</a:t>
            </a:r>
            <a:r>
              <a:rPr sz="29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9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ребенка?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0453" y="2409253"/>
            <a:ext cx="5205095" cy="3794125"/>
            <a:chOff x="580453" y="2409253"/>
            <a:chExt cx="5205095" cy="3794125"/>
          </a:xfrm>
        </p:grpSpPr>
        <p:sp>
          <p:nvSpPr>
            <p:cNvPr id="4" name="object 4"/>
            <p:cNvSpPr/>
            <p:nvPr/>
          </p:nvSpPr>
          <p:spPr>
            <a:xfrm>
              <a:off x="585216" y="2414016"/>
              <a:ext cx="5195570" cy="3784600"/>
            </a:xfrm>
            <a:custGeom>
              <a:avLst/>
              <a:gdLst/>
              <a:ahLst/>
              <a:cxnLst/>
              <a:rect l="l" t="t" r="r" b="b"/>
              <a:pathLst>
                <a:path w="5195570" h="3784600">
                  <a:moveTo>
                    <a:pt x="4564634" y="0"/>
                  </a:moveTo>
                  <a:lnTo>
                    <a:pt x="630694" y="0"/>
                  </a:lnTo>
                  <a:lnTo>
                    <a:pt x="583625" y="1729"/>
                  </a:lnTo>
                  <a:lnTo>
                    <a:pt x="537495" y="6837"/>
                  </a:lnTo>
                  <a:lnTo>
                    <a:pt x="492426" y="15200"/>
                  </a:lnTo>
                  <a:lnTo>
                    <a:pt x="448541" y="26698"/>
                  </a:lnTo>
                  <a:lnTo>
                    <a:pt x="405962" y="41209"/>
                  </a:lnTo>
                  <a:lnTo>
                    <a:pt x="364809" y="58609"/>
                  </a:lnTo>
                  <a:lnTo>
                    <a:pt x="325206" y="78779"/>
                  </a:lnTo>
                  <a:lnTo>
                    <a:pt x="287274" y="101595"/>
                  </a:lnTo>
                  <a:lnTo>
                    <a:pt x="251136" y="126936"/>
                  </a:lnTo>
                  <a:lnTo>
                    <a:pt x="216912" y="154680"/>
                  </a:lnTo>
                  <a:lnTo>
                    <a:pt x="184726" y="184705"/>
                  </a:lnTo>
                  <a:lnTo>
                    <a:pt x="154698" y="216890"/>
                  </a:lnTo>
                  <a:lnTo>
                    <a:pt x="126952" y="251111"/>
                  </a:lnTo>
                  <a:lnTo>
                    <a:pt x="101608" y="287249"/>
                  </a:lnTo>
                  <a:lnTo>
                    <a:pt x="78790" y="325180"/>
                  </a:lnTo>
                  <a:lnTo>
                    <a:pt x="58618" y="364782"/>
                  </a:lnTo>
                  <a:lnTo>
                    <a:pt x="41215" y="405935"/>
                  </a:lnTo>
                  <a:lnTo>
                    <a:pt x="26703" y="448516"/>
                  </a:lnTo>
                  <a:lnTo>
                    <a:pt x="15203" y="492403"/>
                  </a:lnTo>
                  <a:lnTo>
                    <a:pt x="6838" y="537474"/>
                  </a:lnTo>
                  <a:lnTo>
                    <a:pt x="1729" y="583607"/>
                  </a:lnTo>
                  <a:lnTo>
                    <a:pt x="0" y="630682"/>
                  </a:lnTo>
                  <a:lnTo>
                    <a:pt x="0" y="3153410"/>
                  </a:lnTo>
                  <a:lnTo>
                    <a:pt x="1729" y="3200477"/>
                  </a:lnTo>
                  <a:lnTo>
                    <a:pt x="6838" y="3246606"/>
                  </a:lnTo>
                  <a:lnTo>
                    <a:pt x="15203" y="3291673"/>
                  </a:lnTo>
                  <a:lnTo>
                    <a:pt x="26703" y="3335557"/>
                  </a:lnTo>
                  <a:lnTo>
                    <a:pt x="41215" y="3378135"/>
                  </a:lnTo>
                  <a:lnTo>
                    <a:pt x="58618" y="3419287"/>
                  </a:lnTo>
                  <a:lnTo>
                    <a:pt x="78790" y="3458889"/>
                  </a:lnTo>
                  <a:lnTo>
                    <a:pt x="101608" y="3496820"/>
                  </a:lnTo>
                  <a:lnTo>
                    <a:pt x="126952" y="3532958"/>
                  </a:lnTo>
                  <a:lnTo>
                    <a:pt x="154698" y="3567181"/>
                  </a:lnTo>
                  <a:lnTo>
                    <a:pt x="184726" y="3599367"/>
                  </a:lnTo>
                  <a:lnTo>
                    <a:pt x="216912" y="3629394"/>
                  </a:lnTo>
                  <a:lnTo>
                    <a:pt x="251136" y="3657140"/>
                  </a:lnTo>
                  <a:lnTo>
                    <a:pt x="287274" y="3682483"/>
                  </a:lnTo>
                  <a:lnTo>
                    <a:pt x="325206" y="3705302"/>
                  </a:lnTo>
                  <a:lnTo>
                    <a:pt x="364809" y="3725473"/>
                  </a:lnTo>
                  <a:lnTo>
                    <a:pt x="405962" y="3742876"/>
                  </a:lnTo>
                  <a:lnTo>
                    <a:pt x="448541" y="3757389"/>
                  </a:lnTo>
                  <a:lnTo>
                    <a:pt x="492426" y="3768888"/>
                  </a:lnTo>
                  <a:lnTo>
                    <a:pt x="537495" y="3777253"/>
                  </a:lnTo>
                  <a:lnTo>
                    <a:pt x="583625" y="3782362"/>
                  </a:lnTo>
                  <a:lnTo>
                    <a:pt x="630694" y="3784092"/>
                  </a:lnTo>
                  <a:lnTo>
                    <a:pt x="4564634" y="3784092"/>
                  </a:lnTo>
                  <a:lnTo>
                    <a:pt x="4611708" y="3782362"/>
                  </a:lnTo>
                  <a:lnTo>
                    <a:pt x="4657841" y="3777253"/>
                  </a:lnTo>
                  <a:lnTo>
                    <a:pt x="4702912" y="3768888"/>
                  </a:lnTo>
                  <a:lnTo>
                    <a:pt x="4746799" y="3757389"/>
                  </a:lnTo>
                  <a:lnTo>
                    <a:pt x="4789380" y="3742876"/>
                  </a:lnTo>
                  <a:lnTo>
                    <a:pt x="4830533" y="3725473"/>
                  </a:lnTo>
                  <a:lnTo>
                    <a:pt x="4870135" y="3705302"/>
                  </a:lnTo>
                  <a:lnTo>
                    <a:pt x="4908066" y="3682483"/>
                  </a:lnTo>
                  <a:lnTo>
                    <a:pt x="4944204" y="3657140"/>
                  </a:lnTo>
                  <a:lnTo>
                    <a:pt x="4978425" y="3629394"/>
                  </a:lnTo>
                  <a:lnTo>
                    <a:pt x="5010610" y="3599367"/>
                  </a:lnTo>
                  <a:lnTo>
                    <a:pt x="5040635" y="3567181"/>
                  </a:lnTo>
                  <a:lnTo>
                    <a:pt x="5068379" y="3532958"/>
                  </a:lnTo>
                  <a:lnTo>
                    <a:pt x="5093720" y="3496820"/>
                  </a:lnTo>
                  <a:lnTo>
                    <a:pt x="5116536" y="3458889"/>
                  </a:lnTo>
                  <a:lnTo>
                    <a:pt x="5136706" y="3419287"/>
                  </a:lnTo>
                  <a:lnTo>
                    <a:pt x="5154106" y="3378135"/>
                  </a:lnTo>
                  <a:lnTo>
                    <a:pt x="5168617" y="3335557"/>
                  </a:lnTo>
                  <a:lnTo>
                    <a:pt x="5180115" y="3291673"/>
                  </a:lnTo>
                  <a:lnTo>
                    <a:pt x="5188478" y="3246606"/>
                  </a:lnTo>
                  <a:lnTo>
                    <a:pt x="5193586" y="3200477"/>
                  </a:lnTo>
                  <a:lnTo>
                    <a:pt x="5195316" y="3153410"/>
                  </a:lnTo>
                  <a:lnTo>
                    <a:pt x="5195316" y="630682"/>
                  </a:lnTo>
                  <a:lnTo>
                    <a:pt x="5193586" y="583607"/>
                  </a:lnTo>
                  <a:lnTo>
                    <a:pt x="5188478" y="537474"/>
                  </a:lnTo>
                  <a:lnTo>
                    <a:pt x="5180115" y="492403"/>
                  </a:lnTo>
                  <a:lnTo>
                    <a:pt x="5168617" y="448516"/>
                  </a:lnTo>
                  <a:lnTo>
                    <a:pt x="5154106" y="405935"/>
                  </a:lnTo>
                  <a:lnTo>
                    <a:pt x="5136706" y="364782"/>
                  </a:lnTo>
                  <a:lnTo>
                    <a:pt x="5116536" y="325180"/>
                  </a:lnTo>
                  <a:lnTo>
                    <a:pt x="5093720" y="287249"/>
                  </a:lnTo>
                  <a:lnTo>
                    <a:pt x="5068379" y="251111"/>
                  </a:lnTo>
                  <a:lnTo>
                    <a:pt x="5040635" y="216890"/>
                  </a:lnTo>
                  <a:lnTo>
                    <a:pt x="5010610" y="184705"/>
                  </a:lnTo>
                  <a:lnTo>
                    <a:pt x="4978425" y="154680"/>
                  </a:lnTo>
                  <a:lnTo>
                    <a:pt x="4944204" y="126936"/>
                  </a:lnTo>
                  <a:lnTo>
                    <a:pt x="4908066" y="101595"/>
                  </a:lnTo>
                  <a:lnTo>
                    <a:pt x="4870135" y="78779"/>
                  </a:lnTo>
                  <a:lnTo>
                    <a:pt x="4830533" y="58609"/>
                  </a:lnTo>
                  <a:lnTo>
                    <a:pt x="4789380" y="41209"/>
                  </a:lnTo>
                  <a:lnTo>
                    <a:pt x="4746799" y="26698"/>
                  </a:lnTo>
                  <a:lnTo>
                    <a:pt x="4702912" y="15200"/>
                  </a:lnTo>
                  <a:lnTo>
                    <a:pt x="4657841" y="6837"/>
                  </a:lnTo>
                  <a:lnTo>
                    <a:pt x="4611708" y="1729"/>
                  </a:lnTo>
                  <a:lnTo>
                    <a:pt x="4564634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5216" y="2414016"/>
              <a:ext cx="5195570" cy="3784600"/>
            </a:xfrm>
            <a:custGeom>
              <a:avLst/>
              <a:gdLst/>
              <a:ahLst/>
              <a:cxnLst/>
              <a:rect l="l" t="t" r="r" b="b"/>
              <a:pathLst>
                <a:path w="5195570" h="3784600">
                  <a:moveTo>
                    <a:pt x="0" y="630682"/>
                  </a:moveTo>
                  <a:lnTo>
                    <a:pt x="1729" y="583607"/>
                  </a:lnTo>
                  <a:lnTo>
                    <a:pt x="6838" y="537474"/>
                  </a:lnTo>
                  <a:lnTo>
                    <a:pt x="15203" y="492403"/>
                  </a:lnTo>
                  <a:lnTo>
                    <a:pt x="26703" y="448516"/>
                  </a:lnTo>
                  <a:lnTo>
                    <a:pt x="41215" y="405935"/>
                  </a:lnTo>
                  <a:lnTo>
                    <a:pt x="58618" y="364782"/>
                  </a:lnTo>
                  <a:lnTo>
                    <a:pt x="78790" y="325180"/>
                  </a:lnTo>
                  <a:lnTo>
                    <a:pt x="101608" y="287249"/>
                  </a:lnTo>
                  <a:lnTo>
                    <a:pt x="126952" y="251111"/>
                  </a:lnTo>
                  <a:lnTo>
                    <a:pt x="154698" y="216890"/>
                  </a:lnTo>
                  <a:lnTo>
                    <a:pt x="184726" y="184705"/>
                  </a:lnTo>
                  <a:lnTo>
                    <a:pt x="216912" y="154680"/>
                  </a:lnTo>
                  <a:lnTo>
                    <a:pt x="251136" y="126936"/>
                  </a:lnTo>
                  <a:lnTo>
                    <a:pt x="287274" y="101595"/>
                  </a:lnTo>
                  <a:lnTo>
                    <a:pt x="325206" y="78779"/>
                  </a:lnTo>
                  <a:lnTo>
                    <a:pt x="364809" y="58609"/>
                  </a:lnTo>
                  <a:lnTo>
                    <a:pt x="405962" y="41209"/>
                  </a:lnTo>
                  <a:lnTo>
                    <a:pt x="448541" y="26698"/>
                  </a:lnTo>
                  <a:lnTo>
                    <a:pt x="492426" y="15200"/>
                  </a:lnTo>
                  <a:lnTo>
                    <a:pt x="537495" y="6837"/>
                  </a:lnTo>
                  <a:lnTo>
                    <a:pt x="583625" y="1729"/>
                  </a:lnTo>
                  <a:lnTo>
                    <a:pt x="630694" y="0"/>
                  </a:lnTo>
                  <a:lnTo>
                    <a:pt x="4564634" y="0"/>
                  </a:lnTo>
                  <a:lnTo>
                    <a:pt x="4611708" y="1729"/>
                  </a:lnTo>
                  <a:lnTo>
                    <a:pt x="4657841" y="6837"/>
                  </a:lnTo>
                  <a:lnTo>
                    <a:pt x="4702912" y="15200"/>
                  </a:lnTo>
                  <a:lnTo>
                    <a:pt x="4746799" y="26698"/>
                  </a:lnTo>
                  <a:lnTo>
                    <a:pt x="4789380" y="41209"/>
                  </a:lnTo>
                  <a:lnTo>
                    <a:pt x="4830533" y="58609"/>
                  </a:lnTo>
                  <a:lnTo>
                    <a:pt x="4870135" y="78779"/>
                  </a:lnTo>
                  <a:lnTo>
                    <a:pt x="4908066" y="101595"/>
                  </a:lnTo>
                  <a:lnTo>
                    <a:pt x="4944204" y="126936"/>
                  </a:lnTo>
                  <a:lnTo>
                    <a:pt x="4978425" y="154680"/>
                  </a:lnTo>
                  <a:lnTo>
                    <a:pt x="5010610" y="184705"/>
                  </a:lnTo>
                  <a:lnTo>
                    <a:pt x="5040635" y="216890"/>
                  </a:lnTo>
                  <a:lnTo>
                    <a:pt x="5068379" y="251111"/>
                  </a:lnTo>
                  <a:lnTo>
                    <a:pt x="5093720" y="287249"/>
                  </a:lnTo>
                  <a:lnTo>
                    <a:pt x="5116536" y="325180"/>
                  </a:lnTo>
                  <a:lnTo>
                    <a:pt x="5136706" y="364782"/>
                  </a:lnTo>
                  <a:lnTo>
                    <a:pt x="5154106" y="405935"/>
                  </a:lnTo>
                  <a:lnTo>
                    <a:pt x="5168617" y="448516"/>
                  </a:lnTo>
                  <a:lnTo>
                    <a:pt x="5180115" y="492403"/>
                  </a:lnTo>
                  <a:lnTo>
                    <a:pt x="5188478" y="537474"/>
                  </a:lnTo>
                  <a:lnTo>
                    <a:pt x="5193586" y="583607"/>
                  </a:lnTo>
                  <a:lnTo>
                    <a:pt x="5195316" y="630682"/>
                  </a:lnTo>
                  <a:lnTo>
                    <a:pt x="5195316" y="3153410"/>
                  </a:lnTo>
                  <a:lnTo>
                    <a:pt x="5193586" y="3200477"/>
                  </a:lnTo>
                  <a:lnTo>
                    <a:pt x="5188478" y="3246606"/>
                  </a:lnTo>
                  <a:lnTo>
                    <a:pt x="5180115" y="3291673"/>
                  </a:lnTo>
                  <a:lnTo>
                    <a:pt x="5168617" y="3335557"/>
                  </a:lnTo>
                  <a:lnTo>
                    <a:pt x="5154106" y="3378135"/>
                  </a:lnTo>
                  <a:lnTo>
                    <a:pt x="5136706" y="3419287"/>
                  </a:lnTo>
                  <a:lnTo>
                    <a:pt x="5116536" y="3458889"/>
                  </a:lnTo>
                  <a:lnTo>
                    <a:pt x="5093720" y="3496820"/>
                  </a:lnTo>
                  <a:lnTo>
                    <a:pt x="5068379" y="3532958"/>
                  </a:lnTo>
                  <a:lnTo>
                    <a:pt x="5040635" y="3567181"/>
                  </a:lnTo>
                  <a:lnTo>
                    <a:pt x="5010610" y="3599367"/>
                  </a:lnTo>
                  <a:lnTo>
                    <a:pt x="4978425" y="3629394"/>
                  </a:lnTo>
                  <a:lnTo>
                    <a:pt x="4944204" y="3657140"/>
                  </a:lnTo>
                  <a:lnTo>
                    <a:pt x="4908066" y="3682483"/>
                  </a:lnTo>
                  <a:lnTo>
                    <a:pt x="4870135" y="3705302"/>
                  </a:lnTo>
                  <a:lnTo>
                    <a:pt x="4830533" y="3725473"/>
                  </a:lnTo>
                  <a:lnTo>
                    <a:pt x="4789380" y="3742876"/>
                  </a:lnTo>
                  <a:lnTo>
                    <a:pt x="4746799" y="3757389"/>
                  </a:lnTo>
                  <a:lnTo>
                    <a:pt x="4702912" y="3768888"/>
                  </a:lnTo>
                  <a:lnTo>
                    <a:pt x="4657841" y="3777253"/>
                  </a:lnTo>
                  <a:lnTo>
                    <a:pt x="4611708" y="3782362"/>
                  </a:lnTo>
                  <a:lnTo>
                    <a:pt x="4564634" y="3784092"/>
                  </a:lnTo>
                  <a:lnTo>
                    <a:pt x="630694" y="3784092"/>
                  </a:lnTo>
                  <a:lnTo>
                    <a:pt x="583625" y="3782362"/>
                  </a:lnTo>
                  <a:lnTo>
                    <a:pt x="537495" y="3777253"/>
                  </a:lnTo>
                  <a:lnTo>
                    <a:pt x="492426" y="3768888"/>
                  </a:lnTo>
                  <a:lnTo>
                    <a:pt x="448541" y="3757389"/>
                  </a:lnTo>
                  <a:lnTo>
                    <a:pt x="405962" y="3742876"/>
                  </a:lnTo>
                  <a:lnTo>
                    <a:pt x="364809" y="3725473"/>
                  </a:lnTo>
                  <a:lnTo>
                    <a:pt x="325206" y="3705302"/>
                  </a:lnTo>
                  <a:lnTo>
                    <a:pt x="287274" y="3682483"/>
                  </a:lnTo>
                  <a:lnTo>
                    <a:pt x="251136" y="3657140"/>
                  </a:lnTo>
                  <a:lnTo>
                    <a:pt x="216912" y="3629394"/>
                  </a:lnTo>
                  <a:lnTo>
                    <a:pt x="184726" y="3599367"/>
                  </a:lnTo>
                  <a:lnTo>
                    <a:pt x="154698" y="3567181"/>
                  </a:lnTo>
                  <a:lnTo>
                    <a:pt x="126952" y="3532958"/>
                  </a:lnTo>
                  <a:lnTo>
                    <a:pt x="101608" y="3496820"/>
                  </a:lnTo>
                  <a:lnTo>
                    <a:pt x="78790" y="3458889"/>
                  </a:lnTo>
                  <a:lnTo>
                    <a:pt x="58618" y="3419287"/>
                  </a:lnTo>
                  <a:lnTo>
                    <a:pt x="41215" y="3378135"/>
                  </a:lnTo>
                  <a:lnTo>
                    <a:pt x="26703" y="3335557"/>
                  </a:lnTo>
                  <a:lnTo>
                    <a:pt x="15203" y="3291673"/>
                  </a:lnTo>
                  <a:lnTo>
                    <a:pt x="6838" y="3246606"/>
                  </a:lnTo>
                  <a:lnTo>
                    <a:pt x="1729" y="3200477"/>
                  </a:lnTo>
                  <a:lnTo>
                    <a:pt x="0" y="3153410"/>
                  </a:lnTo>
                  <a:lnTo>
                    <a:pt x="0" y="630682"/>
                  </a:lnTo>
                  <a:close/>
                </a:path>
              </a:pathLst>
            </a:custGeom>
            <a:ln w="9144">
              <a:solidFill>
                <a:srgbClr val="C04F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48055" y="2602229"/>
            <a:ext cx="4454525" cy="3366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AB936B"/>
              </a:buClr>
              <a:buSzPct val="114285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40" dirty="0">
                <a:latin typeface="Times New Roman"/>
                <a:cs typeface="Times New Roman"/>
              </a:rPr>
              <a:t>По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65" dirty="0">
                <a:latin typeface="Times New Roman"/>
                <a:cs typeface="Times New Roman"/>
              </a:rPr>
              <a:t>результатам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40" dirty="0">
                <a:latin typeface="Times New Roman"/>
                <a:cs typeface="Times New Roman"/>
              </a:rPr>
              <a:t>обследования</a:t>
            </a:r>
            <a:endParaRPr sz="2100">
              <a:latin typeface="Times New Roman"/>
              <a:cs typeface="Times New Roman"/>
            </a:endParaRPr>
          </a:p>
          <a:p>
            <a:pPr marL="299085" marR="5080">
              <a:lnSpc>
                <a:spcPct val="100000"/>
              </a:lnSpc>
            </a:pPr>
            <a:r>
              <a:rPr sz="2100" spc="-40" dirty="0">
                <a:latin typeface="Times New Roman"/>
                <a:cs typeface="Times New Roman"/>
              </a:rPr>
              <a:t>определяются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spc="-60" dirty="0">
                <a:latin typeface="Times New Roman"/>
                <a:cs typeface="Times New Roman"/>
              </a:rPr>
              <a:t>условия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-70" dirty="0">
                <a:latin typeface="Times New Roman"/>
                <a:cs typeface="Times New Roman"/>
              </a:rPr>
              <a:t>для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Times New Roman"/>
                <a:cs typeface="Times New Roman"/>
              </a:rPr>
              <a:t>получения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spc="-30" dirty="0">
                <a:latin typeface="Times New Roman"/>
                <a:cs typeface="Times New Roman"/>
              </a:rPr>
              <a:t>образования</a:t>
            </a:r>
            <a:r>
              <a:rPr sz="2100" spc="15" dirty="0">
                <a:latin typeface="Times New Roman"/>
                <a:cs typeface="Times New Roman"/>
              </a:rPr>
              <a:t> и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40" dirty="0">
                <a:latin typeface="Times New Roman"/>
                <a:cs typeface="Times New Roman"/>
              </a:rPr>
              <a:t>рекомендации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15" dirty="0">
                <a:latin typeface="Times New Roman"/>
                <a:cs typeface="Times New Roman"/>
              </a:rPr>
              <a:t>по</a:t>
            </a:r>
            <a:endParaRPr sz="21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100" spc="-15" dirty="0">
                <a:latin typeface="Times New Roman"/>
                <a:cs typeface="Times New Roman"/>
              </a:rPr>
              <a:t>обучению </a:t>
            </a:r>
            <a:r>
              <a:rPr sz="2100" spc="15" dirty="0">
                <a:latin typeface="Times New Roman"/>
                <a:cs typeface="Times New Roman"/>
              </a:rPr>
              <a:t>и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imes New Roman"/>
                <a:cs typeface="Times New Roman"/>
              </a:rPr>
              <a:t>воспитанию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spc="-45" dirty="0">
                <a:latin typeface="Times New Roman"/>
                <a:cs typeface="Times New Roman"/>
              </a:rPr>
              <a:t>ребенка.</a:t>
            </a:r>
            <a:endParaRPr sz="2100">
              <a:latin typeface="Times New Roman"/>
              <a:cs typeface="Times New Roman"/>
            </a:endParaRPr>
          </a:p>
          <a:p>
            <a:pPr marL="299085" marR="1005205" indent="-287020">
              <a:lnSpc>
                <a:spcPct val="100000"/>
              </a:lnSpc>
              <a:spcBef>
                <a:spcPts val="1105"/>
              </a:spcBef>
              <a:buClr>
                <a:srgbClr val="AB936B"/>
              </a:buClr>
              <a:buSzPct val="114285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110" dirty="0">
                <a:latin typeface="Times New Roman"/>
                <a:cs typeface="Times New Roman"/>
              </a:rPr>
              <a:t>В </a:t>
            </a:r>
            <a:r>
              <a:rPr sz="2100" spc="-20" dirty="0">
                <a:latin typeface="Times New Roman"/>
                <a:cs typeface="Times New Roman"/>
              </a:rPr>
              <a:t>т</a:t>
            </a:r>
            <a:r>
              <a:rPr sz="2100" spc="-30" dirty="0">
                <a:latin typeface="Times New Roman"/>
                <a:cs typeface="Times New Roman"/>
              </a:rPr>
              <a:t>о</a:t>
            </a:r>
            <a:r>
              <a:rPr sz="2100" spc="-95" dirty="0">
                <a:latin typeface="Times New Roman"/>
                <a:cs typeface="Times New Roman"/>
              </a:rPr>
              <a:t>м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65" dirty="0">
                <a:latin typeface="Times New Roman"/>
                <a:cs typeface="Times New Roman"/>
              </a:rPr>
              <a:t>случае,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30" dirty="0">
                <a:latin typeface="Times New Roman"/>
                <a:cs typeface="Times New Roman"/>
              </a:rPr>
              <a:t>если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180" dirty="0">
                <a:latin typeface="Times New Roman"/>
                <a:cs typeface="Times New Roman"/>
              </a:rPr>
              <a:t>у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40" dirty="0">
                <a:latin typeface="Times New Roman"/>
                <a:cs typeface="Times New Roman"/>
              </a:rPr>
              <a:t>ребенка  </a:t>
            </a:r>
            <a:r>
              <a:rPr sz="2100" spc="-70" dirty="0">
                <a:latin typeface="Times New Roman"/>
                <a:cs typeface="Times New Roman"/>
              </a:rPr>
              <a:t>выявляются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45" dirty="0">
                <a:latin typeface="Times New Roman"/>
                <a:cs typeface="Times New Roman"/>
              </a:rPr>
              <a:t>недостатки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95" dirty="0">
                <a:latin typeface="Times New Roman"/>
                <a:cs typeface="Times New Roman"/>
              </a:rPr>
              <a:t>в</a:t>
            </a:r>
            <a:endParaRPr sz="2100">
              <a:latin typeface="Times New Roman"/>
              <a:cs typeface="Times New Roman"/>
            </a:endParaRPr>
          </a:p>
          <a:p>
            <a:pPr marL="299085" marR="128270">
              <a:lnSpc>
                <a:spcPct val="100000"/>
              </a:lnSpc>
            </a:pPr>
            <a:r>
              <a:rPr sz="2100" spc="-10" dirty="0">
                <a:latin typeface="Times New Roman"/>
                <a:cs typeface="Times New Roman"/>
              </a:rPr>
              <a:t>психофизическом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spc="-30" dirty="0">
                <a:latin typeface="Times New Roman"/>
                <a:cs typeface="Times New Roman"/>
              </a:rPr>
              <a:t>развитии,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ПМПК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spc="-65" dirty="0">
                <a:latin typeface="Times New Roman"/>
                <a:cs typeface="Times New Roman"/>
              </a:rPr>
              <a:t>устанавливает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spc="-80" dirty="0">
                <a:latin typeface="Times New Roman"/>
                <a:cs typeface="Times New Roman"/>
              </a:rPr>
              <a:t>статус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-60" dirty="0">
                <a:latin typeface="Times New Roman"/>
                <a:cs typeface="Times New Roman"/>
              </a:rPr>
              <a:t>«ребенок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60" dirty="0">
                <a:latin typeface="Times New Roman"/>
                <a:cs typeface="Times New Roman"/>
              </a:rPr>
              <a:t>с 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30" dirty="0">
                <a:latin typeface="Times New Roman"/>
                <a:cs typeface="Times New Roman"/>
              </a:rPr>
              <a:t>ограниченными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50" dirty="0">
                <a:latin typeface="Times New Roman"/>
                <a:cs typeface="Times New Roman"/>
              </a:rPr>
              <a:t>возможностями 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70" dirty="0">
                <a:latin typeface="Times New Roman"/>
                <a:cs typeface="Times New Roman"/>
              </a:rPr>
              <a:t>здоровья»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(ОВЗ).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08547" y="2409444"/>
            <a:ext cx="5702935" cy="3793490"/>
            <a:chOff x="5908547" y="2409444"/>
            <a:chExt cx="5702935" cy="3793490"/>
          </a:xfrm>
        </p:grpSpPr>
        <p:sp>
          <p:nvSpPr>
            <p:cNvPr id="8" name="object 8"/>
            <p:cNvSpPr/>
            <p:nvPr/>
          </p:nvSpPr>
          <p:spPr>
            <a:xfrm>
              <a:off x="5913119" y="2414016"/>
              <a:ext cx="5694045" cy="3784600"/>
            </a:xfrm>
            <a:custGeom>
              <a:avLst/>
              <a:gdLst/>
              <a:ahLst/>
              <a:cxnLst/>
              <a:rect l="l" t="t" r="r" b="b"/>
              <a:pathLst>
                <a:path w="5694045" h="3784600">
                  <a:moveTo>
                    <a:pt x="5062982" y="0"/>
                  </a:moveTo>
                  <a:lnTo>
                    <a:pt x="630681" y="0"/>
                  </a:lnTo>
                  <a:lnTo>
                    <a:pt x="583607" y="1729"/>
                  </a:lnTo>
                  <a:lnTo>
                    <a:pt x="537474" y="6837"/>
                  </a:lnTo>
                  <a:lnTo>
                    <a:pt x="492403" y="15200"/>
                  </a:lnTo>
                  <a:lnTo>
                    <a:pt x="448516" y="26698"/>
                  </a:lnTo>
                  <a:lnTo>
                    <a:pt x="405935" y="41209"/>
                  </a:lnTo>
                  <a:lnTo>
                    <a:pt x="364782" y="58609"/>
                  </a:lnTo>
                  <a:lnTo>
                    <a:pt x="325180" y="78779"/>
                  </a:lnTo>
                  <a:lnTo>
                    <a:pt x="287249" y="101595"/>
                  </a:lnTo>
                  <a:lnTo>
                    <a:pt x="251111" y="126936"/>
                  </a:lnTo>
                  <a:lnTo>
                    <a:pt x="216890" y="154680"/>
                  </a:lnTo>
                  <a:lnTo>
                    <a:pt x="184705" y="184705"/>
                  </a:lnTo>
                  <a:lnTo>
                    <a:pt x="154680" y="216890"/>
                  </a:lnTo>
                  <a:lnTo>
                    <a:pt x="126936" y="251111"/>
                  </a:lnTo>
                  <a:lnTo>
                    <a:pt x="101595" y="287249"/>
                  </a:lnTo>
                  <a:lnTo>
                    <a:pt x="78779" y="325180"/>
                  </a:lnTo>
                  <a:lnTo>
                    <a:pt x="58609" y="364782"/>
                  </a:lnTo>
                  <a:lnTo>
                    <a:pt x="41209" y="405935"/>
                  </a:lnTo>
                  <a:lnTo>
                    <a:pt x="26698" y="448516"/>
                  </a:lnTo>
                  <a:lnTo>
                    <a:pt x="15200" y="492403"/>
                  </a:lnTo>
                  <a:lnTo>
                    <a:pt x="6837" y="537474"/>
                  </a:lnTo>
                  <a:lnTo>
                    <a:pt x="1729" y="583607"/>
                  </a:lnTo>
                  <a:lnTo>
                    <a:pt x="0" y="630682"/>
                  </a:lnTo>
                  <a:lnTo>
                    <a:pt x="0" y="3153410"/>
                  </a:lnTo>
                  <a:lnTo>
                    <a:pt x="1729" y="3200477"/>
                  </a:lnTo>
                  <a:lnTo>
                    <a:pt x="6837" y="3246606"/>
                  </a:lnTo>
                  <a:lnTo>
                    <a:pt x="15200" y="3291673"/>
                  </a:lnTo>
                  <a:lnTo>
                    <a:pt x="26698" y="3335557"/>
                  </a:lnTo>
                  <a:lnTo>
                    <a:pt x="41209" y="3378135"/>
                  </a:lnTo>
                  <a:lnTo>
                    <a:pt x="58609" y="3419287"/>
                  </a:lnTo>
                  <a:lnTo>
                    <a:pt x="78779" y="3458889"/>
                  </a:lnTo>
                  <a:lnTo>
                    <a:pt x="101595" y="3496820"/>
                  </a:lnTo>
                  <a:lnTo>
                    <a:pt x="126936" y="3532958"/>
                  </a:lnTo>
                  <a:lnTo>
                    <a:pt x="154680" y="3567181"/>
                  </a:lnTo>
                  <a:lnTo>
                    <a:pt x="184705" y="3599367"/>
                  </a:lnTo>
                  <a:lnTo>
                    <a:pt x="216890" y="3629394"/>
                  </a:lnTo>
                  <a:lnTo>
                    <a:pt x="251111" y="3657140"/>
                  </a:lnTo>
                  <a:lnTo>
                    <a:pt x="287249" y="3682483"/>
                  </a:lnTo>
                  <a:lnTo>
                    <a:pt x="325180" y="3705302"/>
                  </a:lnTo>
                  <a:lnTo>
                    <a:pt x="364782" y="3725473"/>
                  </a:lnTo>
                  <a:lnTo>
                    <a:pt x="405935" y="3742876"/>
                  </a:lnTo>
                  <a:lnTo>
                    <a:pt x="448516" y="3757389"/>
                  </a:lnTo>
                  <a:lnTo>
                    <a:pt x="492403" y="3768888"/>
                  </a:lnTo>
                  <a:lnTo>
                    <a:pt x="537474" y="3777253"/>
                  </a:lnTo>
                  <a:lnTo>
                    <a:pt x="583607" y="3782362"/>
                  </a:lnTo>
                  <a:lnTo>
                    <a:pt x="630681" y="3784092"/>
                  </a:lnTo>
                  <a:lnTo>
                    <a:pt x="5062982" y="3784092"/>
                  </a:lnTo>
                  <a:lnTo>
                    <a:pt x="5110056" y="3782362"/>
                  </a:lnTo>
                  <a:lnTo>
                    <a:pt x="5156189" y="3777253"/>
                  </a:lnTo>
                  <a:lnTo>
                    <a:pt x="5201260" y="3768888"/>
                  </a:lnTo>
                  <a:lnTo>
                    <a:pt x="5245147" y="3757389"/>
                  </a:lnTo>
                  <a:lnTo>
                    <a:pt x="5287728" y="3742876"/>
                  </a:lnTo>
                  <a:lnTo>
                    <a:pt x="5328881" y="3725473"/>
                  </a:lnTo>
                  <a:lnTo>
                    <a:pt x="5368483" y="3705302"/>
                  </a:lnTo>
                  <a:lnTo>
                    <a:pt x="5406414" y="3682483"/>
                  </a:lnTo>
                  <a:lnTo>
                    <a:pt x="5442552" y="3657140"/>
                  </a:lnTo>
                  <a:lnTo>
                    <a:pt x="5476773" y="3629394"/>
                  </a:lnTo>
                  <a:lnTo>
                    <a:pt x="5508958" y="3599367"/>
                  </a:lnTo>
                  <a:lnTo>
                    <a:pt x="5538983" y="3567181"/>
                  </a:lnTo>
                  <a:lnTo>
                    <a:pt x="5566727" y="3532958"/>
                  </a:lnTo>
                  <a:lnTo>
                    <a:pt x="5592068" y="3496820"/>
                  </a:lnTo>
                  <a:lnTo>
                    <a:pt x="5614884" y="3458889"/>
                  </a:lnTo>
                  <a:lnTo>
                    <a:pt x="5635054" y="3419287"/>
                  </a:lnTo>
                  <a:lnTo>
                    <a:pt x="5652454" y="3378135"/>
                  </a:lnTo>
                  <a:lnTo>
                    <a:pt x="5666965" y="3335557"/>
                  </a:lnTo>
                  <a:lnTo>
                    <a:pt x="5678463" y="3291673"/>
                  </a:lnTo>
                  <a:lnTo>
                    <a:pt x="5686826" y="3246606"/>
                  </a:lnTo>
                  <a:lnTo>
                    <a:pt x="5691934" y="3200477"/>
                  </a:lnTo>
                  <a:lnTo>
                    <a:pt x="5693663" y="3153410"/>
                  </a:lnTo>
                  <a:lnTo>
                    <a:pt x="5693663" y="630682"/>
                  </a:lnTo>
                  <a:lnTo>
                    <a:pt x="5691934" y="583607"/>
                  </a:lnTo>
                  <a:lnTo>
                    <a:pt x="5686826" y="537474"/>
                  </a:lnTo>
                  <a:lnTo>
                    <a:pt x="5678463" y="492403"/>
                  </a:lnTo>
                  <a:lnTo>
                    <a:pt x="5666965" y="448516"/>
                  </a:lnTo>
                  <a:lnTo>
                    <a:pt x="5652454" y="405935"/>
                  </a:lnTo>
                  <a:lnTo>
                    <a:pt x="5635054" y="364782"/>
                  </a:lnTo>
                  <a:lnTo>
                    <a:pt x="5614884" y="325180"/>
                  </a:lnTo>
                  <a:lnTo>
                    <a:pt x="5592068" y="287249"/>
                  </a:lnTo>
                  <a:lnTo>
                    <a:pt x="5566727" y="251111"/>
                  </a:lnTo>
                  <a:lnTo>
                    <a:pt x="5538983" y="216890"/>
                  </a:lnTo>
                  <a:lnTo>
                    <a:pt x="5508958" y="184705"/>
                  </a:lnTo>
                  <a:lnTo>
                    <a:pt x="5476773" y="154680"/>
                  </a:lnTo>
                  <a:lnTo>
                    <a:pt x="5442552" y="126936"/>
                  </a:lnTo>
                  <a:lnTo>
                    <a:pt x="5406414" y="101595"/>
                  </a:lnTo>
                  <a:lnTo>
                    <a:pt x="5368483" y="78779"/>
                  </a:lnTo>
                  <a:lnTo>
                    <a:pt x="5328881" y="58609"/>
                  </a:lnTo>
                  <a:lnTo>
                    <a:pt x="5287728" y="41209"/>
                  </a:lnTo>
                  <a:lnTo>
                    <a:pt x="5245147" y="26698"/>
                  </a:lnTo>
                  <a:lnTo>
                    <a:pt x="5201260" y="15200"/>
                  </a:lnTo>
                  <a:lnTo>
                    <a:pt x="5156189" y="6837"/>
                  </a:lnTo>
                  <a:lnTo>
                    <a:pt x="5110056" y="1729"/>
                  </a:lnTo>
                  <a:lnTo>
                    <a:pt x="5062982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13119" y="2414016"/>
              <a:ext cx="5694045" cy="3784600"/>
            </a:xfrm>
            <a:custGeom>
              <a:avLst/>
              <a:gdLst/>
              <a:ahLst/>
              <a:cxnLst/>
              <a:rect l="l" t="t" r="r" b="b"/>
              <a:pathLst>
                <a:path w="5694045" h="3784600">
                  <a:moveTo>
                    <a:pt x="0" y="630682"/>
                  </a:moveTo>
                  <a:lnTo>
                    <a:pt x="1729" y="583607"/>
                  </a:lnTo>
                  <a:lnTo>
                    <a:pt x="6837" y="537474"/>
                  </a:lnTo>
                  <a:lnTo>
                    <a:pt x="15200" y="492403"/>
                  </a:lnTo>
                  <a:lnTo>
                    <a:pt x="26698" y="448516"/>
                  </a:lnTo>
                  <a:lnTo>
                    <a:pt x="41209" y="405935"/>
                  </a:lnTo>
                  <a:lnTo>
                    <a:pt x="58609" y="364782"/>
                  </a:lnTo>
                  <a:lnTo>
                    <a:pt x="78779" y="325180"/>
                  </a:lnTo>
                  <a:lnTo>
                    <a:pt x="101595" y="287249"/>
                  </a:lnTo>
                  <a:lnTo>
                    <a:pt x="126936" y="251111"/>
                  </a:lnTo>
                  <a:lnTo>
                    <a:pt x="154680" y="216890"/>
                  </a:lnTo>
                  <a:lnTo>
                    <a:pt x="184705" y="184705"/>
                  </a:lnTo>
                  <a:lnTo>
                    <a:pt x="216890" y="154680"/>
                  </a:lnTo>
                  <a:lnTo>
                    <a:pt x="251111" y="126936"/>
                  </a:lnTo>
                  <a:lnTo>
                    <a:pt x="287249" y="101595"/>
                  </a:lnTo>
                  <a:lnTo>
                    <a:pt x="325180" y="78779"/>
                  </a:lnTo>
                  <a:lnTo>
                    <a:pt x="364782" y="58609"/>
                  </a:lnTo>
                  <a:lnTo>
                    <a:pt x="405935" y="41209"/>
                  </a:lnTo>
                  <a:lnTo>
                    <a:pt x="448516" y="26698"/>
                  </a:lnTo>
                  <a:lnTo>
                    <a:pt x="492403" y="15200"/>
                  </a:lnTo>
                  <a:lnTo>
                    <a:pt x="537474" y="6837"/>
                  </a:lnTo>
                  <a:lnTo>
                    <a:pt x="583607" y="1729"/>
                  </a:lnTo>
                  <a:lnTo>
                    <a:pt x="630681" y="0"/>
                  </a:lnTo>
                  <a:lnTo>
                    <a:pt x="5062982" y="0"/>
                  </a:lnTo>
                  <a:lnTo>
                    <a:pt x="5110056" y="1729"/>
                  </a:lnTo>
                  <a:lnTo>
                    <a:pt x="5156189" y="6837"/>
                  </a:lnTo>
                  <a:lnTo>
                    <a:pt x="5201260" y="15200"/>
                  </a:lnTo>
                  <a:lnTo>
                    <a:pt x="5245147" y="26698"/>
                  </a:lnTo>
                  <a:lnTo>
                    <a:pt x="5287728" y="41209"/>
                  </a:lnTo>
                  <a:lnTo>
                    <a:pt x="5328881" y="58609"/>
                  </a:lnTo>
                  <a:lnTo>
                    <a:pt x="5368483" y="78779"/>
                  </a:lnTo>
                  <a:lnTo>
                    <a:pt x="5406414" y="101595"/>
                  </a:lnTo>
                  <a:lnTo>
                    <a:pt x="5442552" y="126936"/>
                  </a:lnTo>
                  <a:lnTo>
                    <a:pt x="5476773" y="154680"/>
                  </a:lnTo>
                  <a:lnTo>
                    <a:pt x="5508958" y="184705"/>
                  </a:lnTo>
                  <a:lnTo>
                    <a:pt x="5538983" y="216890"/>
                  </a:lnTo>
                  <a:lnTo>
                    <a:pt x="5566727" y="251111"/>
                  </a:lnTo>
                  <a:lnTo>
                    <a:pt x="5592068" y="287249"/>
                  </a:lnTo>
                  <a:lnTo>
                    <a:pt x="5614884" y="325180"/>
                  </a:lnTo>
                  <a:lnTo>
                    <a:pt x="5635054" y="364782"/>
                  </a:lnTo>
                  <a:lnTo>
                    <a:pt x="5652454" y="405935"/>
                  </a:lnTo>
                  <a:lnTo>
                    <a:pt x="5666965" y="448516"/>
                  </a:lnTo>
                  <a:lnTo>
                    <a:pt x="5678463" y="492403"/>
                  </a:lnTo>
                  <a:lnTo>
                    <a:pt x="5686826" y="537474"/>
                  </a:lnTo>
                  <a:lnTo>
                    <a:pt x="5691934" y="583607"/>
                  </a:lnTo>
                  <a:lnTo>
                    <a:pt x="5693663" y="630682"/>
                  </a:lnTo>
                  <a:lnTo>
                    <a:pt x="5693663" y="3153410"/>
                  </a:lnTo>
                  <a:lnTo>
                    <a:pt x="5691934" y="3200477"/>
                  </a:lnTo>
                  <a:lnTo>
                    <a:pt x="5686826" y="3246606"/>
                  </a:lnTo>
                  <a:lnTo>
                    <a:pt x="5678463" y="3291673"/>
                  </a:lnTo>
                  <a:lnTo>
                    <a:pt x="5666965" y="3335557"/>
                  </a:lnTo>
                  <a:lnTo>
                    <a:pt x="5652454" y="3378135"/>
                  </a:lnTo>
                  <a:lnTo>
                    <a:pt x="5635054" y="3419287"/>
                  </a:lnTo>
                  <a:lnTo>
                    <a:pt x="5614884" y="3458889"/>
                  </a:lnTo>
                  <a:lnTo>
                    <a:pt x="5592068" y="3496820"/>
                  </a:lnTo>
                  <a:lnTo>
                    <a:pt x="5566727" y="3532958"/>
                  </a:lnTo>
                  <a:lnTo>
                    <a:pt x="5538983" y="3567181"/>
                  </a:lnTo>
                  <a:lnTo>
                    <a:pt x="5508958" y="3599367"/>
                  </a:lnTo>
                  <a:lnTo>
                    <a:pt x="5476773" y="3629394"/>
                  </a:lnTo>
                  <a:lnTo>
                    <a:pt x="5442552" y="3657140"/>
                  </a:lnTo>
                  <a:lnTo>
                    <a:pt x="5406414" y="3682483"/>
                  </a:lnTo>
                  <a:lnTo>
                    <a:pt x="5368483" y="3705302"/>
                  </a:lnTo>
                  <a:lnTo>
                    <a:pt x="5328881" y="3725473"/>
                  </a:lnTo>
                  <a:lnTo>
                    <a:pt x="5287728" y="3742876"/>
                  </a:lnTo>
                  <a:lnTo>
                    <a:pt x="5245147" y="3757389"/>
                  </a:lnTo>
                  <a:lnTo>
                    <a:pt x="5201260" y="3768888"/>
                  </a:lnTo>
                  <a:lnTo>
                    <a:pt x="5156189" y="3777253"/>
                  </a:lnTo>
                  <a:lnTo>
                    <a:pt x="5110056" y="3782362"/>
                  </a:lnTo>
                  <a:lnTo>
                    <a:pt x="5062982" y="3784092"/>
                  </a:lnTo>
                  <a:lnTo>
                    <a:pt x="630681" y="3784092"/>
                  </a:lnTo>
                  <a:lnTo>
                    <a:pt x="583607" y="3782362"/>
                  </a:lnTo>
                  <a:lnTo>
                    <a:pt x="537474" y="3777253"/>
                  </a:lnTo>
                  <a:lnTo>
                    <a:pt x="492403" y="3768888"/>
                  </a:lnTo>
                  <a:lnTo>
                    <a:pt x="448516" y="3757389"/>
                  </a:lnTo>
                  <a:lnTo>
                    <a:pt x="405935" y="3742876"/>
                  </a:lnTo>
                  <a:lnTo>
                    <a:pt x="364782" y="3725473"/>
                  </a:lnTo>
                  <a:lnTo>
                    <a:pt x="325180" y="3705302"/>
                  </a:lnTo>
                  <a:lnTo>
                    <a:pt x="287249" y="3682483"/>
                  </a:lnTo>
                  <a:lnTo>
                    <a:pt x="251111" y="3657140"/>
                  </a:lnTo>
                  <a:lnTo>
                    <a:pt x="216890" y="3629394"/>
                  </a:lnTo>
                  <a:lnTo>
                    <a:pt x="184705" y="3599367"/>
                  </a:lnTo>
                  <a:lnTo>
                    <a:pt x="154680" y="3567181"/>
                  </a:lnTo>
                  <a:lnTo>
                    <a:pt x="126936" y="3532958"/>
                  </a:lnTo>
                  <a:lnTo>
                    <a:pt x="101595" y="3496820"/>
                  </a:lnTo>
                  <a:lnTo>
                    <a:pt x="78779" y="3458889"/>
                  </a:lnTo>
                  <a:lnTo>
                    <a:pt x="58609" y="3419287"/>
                  </a:lnTo>
                  <a:lnTo>
                    <a:pt x="41209" y="3378135"/>
                  </a:lnTo>
                  <a:lnTo>
                    <a:pt x="26698" y="3335557"/>
                  </a:lnTo>
                  <a:lnTo>
                    <a:pt x="15200" y="3291673"/>
                  </a:lnTo>
                  <a:lnTo>
                    <a:pt x="6837" y="3246606"/>
                  </a:lnTo>
                  <a:lnTo>
                    <a:pt x="1729" y="3200477"/>
                  </a:lnTo>
                  <a:lnTo>
                    <a:pt x="0" y="3153410"/>
                  </a:lnTo>
                  <a:lnTo>
                    <a:pt x="0" y="630682"/>
                  </a:lnTo>
                  <a:close/>
                </a:path>
              </a:pathLst>
            </a:custGeom>
            <a:ln w="9144">
              <a:solidFill>
                <a:srgbClr val="CAAE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AB936B"/>
              </a:buClr>
              <a:buSzPct val="114285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85" dirty="0"/>
              <a:t>Статус</a:t>
            </a:r>
            <a:r>
              <a:rPr spc="-5" dirty="0"/>
              <a:t> </a:t>
            </a:r>
            <a:r>
              <a:rPr spc="25" dirty="0"/>
              <a:t>ОВЗ</a:t>
            </a:r>
            <a:r>
              <a:rPr spc="-30" dirty="0"/>
              <a:t> </a:t>
            </a:r>
            <a:r>
              <a:rPr spc="-60" dirty="0"/>
              <a:t>подтверждает,</a:t>
            </a:r>
            <a:r>
              <a:rPr spc="20" dirty="0"/>
              <a:t> </a:t>
            </a:r>
            <a:r>
              <a:rPr spc="-10" dirty="0"/>
              <a:t>что </a:t>
            </a:r>
            <a:r>
              <a:rPr spc="-30" dirty="0"/>
              <a:t>ребенок</a:t>
            </a:r>
          </a:p>
          <a:p>
            <a:pPr marL="299085" marR="178435">
              <a:lnSpc>
                <a:spcPct val="100000"/>
              </a:lnSpc>
              <a:spcBef>
                <a:spcPts val="5"/>
              </a:spcBef>
            </a:pPr>
            <a:r>
              <a:rPr spc="-35" dirty="0"/>
              <a:t>согласно </a:t>
            </a:r>
            <a:r>
              <a:rPr spc="-30" dirty="0"/>
              <a:t>федеральному </a:t>
            </a:r>
            <a:r>
              <a:rPr spc="-65" dirty="0"/>
              <a:t>закону </a:t>
            </a:r>
            <a:r>
              <a:rPr spc="150" dirty="0"/>
              <a:t>№ </a:t>
            </a:r>
            <a:r>
              <a:rPr spc="-50" dirty="0"/>
              <a:t>273</a:t>
            </a:r>
            <a:r>
              <a:rPr spc="-50" dirty="0">
                <a:latin typeface="Microsoft Sans Serif"/>
                <a:cs typeface="Microsoft Sans Serif"/>
              </a:rPr>
              <a:t>-</a:t>
            </a:r>
            <a:r>
              <a:rPr spc="-50" dirty="0"/>
              <a:t>ФЗ </a:t>
            </a:r>
            <a:r>
              <a:rPr spc="-509" dirty="0"/>
              <a:t> </a:t>
            </a:r>
            <a:r>
              <a:rPr spc="-50" dirty="0"/>
              <a:t>имеет</a:t>
            </a:r>
            <a:r>
              <a:rPr spc="-15" dirty="0"/>
              <a:t> </a:t>
            </a:r>
            <a:r>
              <a:rPr spc="-25" dirty="0"/>
              <a:t>право</a:t>
            </a:r>
            <a:r>
              <a:rPr spc="5" dirty="0"/>
              <a:t> </a:t>
            </a:r>
            <a:r>
              <a:rPr spc="-35" dirty="0"/>
              <a:t>на</a:t>
            </a:r>
            <a:r>
              <a:rPr spc="-20" dirty="0"/>
              <a:t> </a:t>
            </a:r>
            <a:r>
              <a:rPr spc="-30" dirty="0"/>
              <a:t>получение</a:t>
            </a:r>
            <a:r>
              <a:rPr spc="10" dirty="0"/>
              <a:t> </a:t>
            </a:r>
            <a:r>
              <a:rPr spc="5" dirty="0"/>
              <a:t>помощи</a:t>
            </a:r>
          </a:p>
          <a:p>
            <a:pPr marL="299085">
              <a:lnSpc>
                <a:spcPct val="100000"/>
              </a:lnSpc>
            </a:pPr>
            <a:r>
              <a:rPr spc="-60" dirty="0"/>
              <a:t>педагогов</a:t>
            </a:r>
            <a:r>
              <a:rPr spc="15" dirty="0"/>
              <a:t> и</a:t>
            </a:r>
            <a:r>
              <a:rPr spc="-20" dirty="0"/>
              <a:t> </a:t>
            </a:r>
            <a:r>
              <a:rPr spc="-30" dirty="0"/>
              <a:t>специалистов</a:t>
            </a:r>
            <a:r>
              <a:rPr spc="-5" dirty="0"/>
              <a:t> </a:t>
            </a:r>
            <a:r>
              <a:rPr spc="-95" dirty="0"/>
              <a:t>в</a:t>
            </a:r>
          </a:p>
          <a:p>
            <a:pPr marL="299085">
              <a:lnSpc>
                <a:spcPct val="100000"/>
              </a:lnSpc>
            </a:pPr>
            <a:r>
              <a:rPr spc="-30" dirty="0"/>
              <a:t>образовательной</a:t>
            </a:r>
            <a:r>
              <a:rPr spc="15" dirty="0"/>
              <a:t> </a:t>
            </a:r>
            <a:r>
              <a:rPr spc="-25" dirty="0"/>
              <a:t>организации.</a:t>
            </a:r>
          </a:p>
          <a:p>
            <a:pPr marL="299085" marR="439420" indent="-287020">
              <a:lnSpc>
                <a:spcPct val="100000"/>
              </a:lnSpc>
              <a:spcBef>
                <a:spcPts val="1105"/>
              </a:spcBef>
              <a:buClr>
                <a:srgbClr val="AB936B"/>
              </a:buClr>
              <a:buSzPct val="114285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40" dirty="0"/>
              <a:t>Специалисты</a:t>
            </a:r>
            <a:r>
              <a:rPr spc="-15" dirty="0"/>
              <a:t> </a:t>
            </a:r>
            <a:r>
              <a:rPr spc="-5" dirty="0"/>
              <a:t>ПМПК</a:t>
            </a:r>
            <a:r>
              <a:rPr spc="-20" dirty="0"/>
              <a:t> </a:t>
            </a:r>
            <a:r>
              <a:rPr u="heavy" spc="-25" dirty="0">
                <a:uFill>
                  <a:solidFill>
                    <a:srgbClr val="000000"/>
                  </a:solidFill>
                </a:uFill>
              </a:rPr>
              <a:t>не</a:t>
            </a:r>
            <a:r>
              <a:rPr spc="-10" dirty="0"/>
              <a:t> </a:t>
            </a:r>
            <a:r>
              <a:rPr spc="-55" dirty="0"/>
              <a:t>устанавливают </a:t>
            </a:r>
            <a:r>
              <a:rPr spc="-509" dirty="0"/>
              <a:t> </a:t>
            </a:r>
            <a:r>
              <a:rPr spc="-50" dirty="0"/>
              <a:t>диагнозы,</a:t>
            </a:r>
            <a:r>
              <a:rPr spc="10" dirty="0"/>
              <a:t> </a:t>
            </a:r>
            <a:r>
              <a:rPr spc="-25" dirty="0"/>
              <a:t>не</a:t>
            </a:r>
            <a:r>
              <a:rPr spc="-5" dirty="0"/>
              <a:t> </a:t>
            </a:r>
            <a:r>
              <a:rPr spc="-10" dirty="0"/>
              <a:t>принимают</a:t>
            </a:r>
            <a:r>
              <a:rPr spc="-20" dirty="0"/>
              <a:t> </a:t>
            </a:r>
            <a:r>
              <a:rPr spc="-15" dirty="0"/>
              <a:t>решение</a:t>
            </a:r>
            <a:r>
              <a:rPr spc="-10" dirty="0"/>
              <a:t> </a:t>
            </a:r>
            <a:r>
              <a:rPr spc="20" dirty="0"/>
              <a:t>о</a:t>
            </a:r>
          </a:p>
          <a:p>
            <a:pPr marL="299085" marR="5080">
              <a:lnSpc>
                <a:spcPct val="100000"/>
              </a:lnSpc>
            </a:pPr>
            <a:r>
              <a:rPr spc="-30" dirty="0"/>
              <a:t>необходимости</a:t>
            </a:r>
            <a:r>
              <a:rPr spc="5" dirty="0"/>
              <a:t> </a:t>
            </a:r>
            <a:r>
              <a:rPr spc="-40" dirty="0"/>
              <a:t>индивидуального</a:t>
            </a:r>
            <a:r>
              <a:rPr dirty="0"/>
              <a:t> </a:t>
            </a:r>
            <a:r>
              <a:rPr spc="-40" dirty="0"/>
              <a:t>обучения </a:t>
            </a:r>
            <a:r>
              <a:rPr spc="-509" dirty="0"/>
              <a:t> </a:t>
            </a:r>
            <a:r>
              <a:rPr spc="15" dirty="0"/>
              <a:t>и</a:t>
            </a:r>
            <a:r>
              <a:rPr spc="-5" dirty="0"/>
              <a:t> </a:t>
            </a:r>
            <a:r>
              <a:rPr spc="-40" dirty="0"/>
              <a:t>обучения</a:t>
            </a:r>
            <a:r>
              <a:rPr spc="-5" dirty="0"/>
              <a:t> </a:t>
            </a:r>
            <a:r>
              <a:rPr spc="-35" dirty="0"/>
              <a:t>на</a:t>
            </a:r>
            <a:r>
              <a:rPr spc="-5" dirty="0"/>
              <a:t> </a:t>
            </a:r>
            <a:r>
              <a:rPr spc="-80" dirty="0"/>
              <a:t>дому,</a:t>
            </a:r>
            <a:r>
              <a:rPr spc="10" dirty="0"/>
              <a:t> </a:t>
            </a:r>
            <a:r>
              <a:rPr spc="-25" dirty="0"/>
              <a:t>не</a:t>
            </a:r>
            <a:r>
              <a:rPr spc="-10" dirty="0"/>
              <a:t> </a:t>
            </a:r>
            <a:r>
              <a:rPr spc="-45" dirty="0"/>
              <a:t>переводят</a:t>
            </a:r>
            <a:r>
              <a:rPr spc="15" dirty="0"/>
              <a:t> </a:t>
            </a:r>
            <a:r>
              <a:rPr spc="-5" dirty="0"/>
              <a:t>из </a:t>
            </a:r>
            <a:r>
              <a:rPr spc="-70" dirty="0"/>
              <a:t>класса </a:t>
            </a:r>
            <a:r>
              <a:rPr spc="-509" dirty="0"/>
              <a:t> </a:t>
            </a:r>
            <a:r>
              <a:rPr spc="-95" dirty="0"/>
              <a:t>в</a:t>
            </a:r>
            <a:r>
              <a:rPr spc="-10" dirty="0"/>
              <a:t> </a:t>
            </a:r>
            <a:r>
              <a:rPr spc="-65" dirty="0"/>
              <a:t>класс</a:t>
            </a:r>
            <a:r>
              <a:rPr spc="-5" dirty="0"/>
              <a:t> </a:t>
            </a:r>
            <a:r>
              <a:rPr spc="15" dirty="0"/>
              <a:t>и</a:t>
            </a:r>
            <a:r>
              <a:rPr spc="-5" dirty="0"/>
              <a:t> </a:t>
            </a:r>
            <a:r>
              <a:rPr spc="-25" dirty="0"/>
              <a:t>не</a:t>
            </a:r>
            <a:r>
              <a:rPr spc="-5" dirty="0"/>
              <a:t> </a:t>
            </a:r>
            <a:r>
              <a:rPr spc="-30" dirty="0"/>
              <a:t>определяют</a:t>
            </a:r>
            <a:r>
              <a:rPr spc="10" dirty="0"/>
              <a:t> </a:t>
            </a:r>
            <a:r>
              <a:rPr spc="-35" dirty="0"/>
              <a:t>образовательную </a:t>
            </a:r>
            <a:r>
              <a:rPr spc="-30" dirty="0"/>
              <a:t> </a:t>
            </a:r>
            <a:r>
              <a:rPr spc="-20" dirty="0"/>
              <a:t>организацию.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85" dirty="0">
                <a:solidFill>
                  <a:prstClr val="black"/>
                </a:solidFill>
              </a:rPr>
              <a:t>Для</a:t>
            </a:r>
            <a:r>
              <a:rPr lang="ru-RU" spc="-10" dirty="0">
                <a:solidFill>
                  <a:prstClr val="black"/>
                </a:solidFill>
              </a:rPr>
              <a:t> </a:t>
            </a:r>
            <a:r>
              <a:rPr lang="ru-RU" spc="-20" dirty="0">
                <a:solidFill>
                  <a:prstClr val="black"/>
                </a:solidFill>
              </a:rPr>
              <a:t>обращения</a:t>
            </a:r>
            <a:r>
              <a:rPr lang="ru-RU" spc="-10" dirty="0">
                <a:solidFill>
                  <a:prstClr val="black"/>
                </a:solidFill>
              </a:rPr>
              <a:t> </a:t>
            </a:r>
            <a:r>
              <a:rPr lang="ru-RU" spc="-130" dirty="0">
                <a:solidFill>
                  <a:prstClr val="black"/>
                </a:solidFill>
              </a:rPr>
              <a:t>в</a:t>
            </a:r>
            <a:r>
              <a:rPr lang="ru-RU" spc="-5" dirty="0">
                <a:solidFill>
                  <a:prstClr val="black"/>
                </a:solidFill>
              </a:rPr>
              <a:t> </a:t>
            </a:r>
            <a:r>
              <a:rPr lang="ru-RU" spc="-10" dirty="0">
                <a:solidFill>
                  <a:prstClr val="black"/>
                </a:solidFill>
              </a:rPr>
              <a:t>ПМПК</a:t>
            </a:r>
            <a:r>
              <a:rPr lang="ru-RU" spc="5" dirty="0">
                <a:solidFill>
                  <a:prstClr val="black"/>
                </a:solidFill>
              </a:rPr>
              <a:t> </a:t>
            </a:r>
            <a:r>
              <a:rPr lang="ru-RU" spc="-35" dirty="0">
                <a:solidFill>
                  <a:prstClr val="black"/>
                </a:solidFill>
              </a:rPr>
              <a:t>необходимо</a:t>
            </a:r>
            <a:r>
              <a:rPr lang="ru-RU" spc="35" dirty="0">
                <a:solidFill>
                  <a:prstClr val="black"/>
                </a:solidFill>
              </a:rPr>
              <a:t> </a:t>
            </a:r>
            <a:r>
              <a:rPr lang="ru-RU" b="1" spc="5" dirty="0">
                <a:solidFill>
                  <a:srgbClr val="C00000"/>
                </a:solidFill>
              </a:rPr>
              <a:t>оформить </a:t>
            </a:r>
            <a:r>
              <a:rPr lang="ru-RU" b="1" spc="10" dirty="0">
                <a:solidFill>
                  <a:srgbClr val="C00000"/>
                </a:solidFill>
              </a:rPr>
              <a:t> </a:t>
            </a:r>
            <a:r>
              <a:rPr lang="ru-RU" b="1" spc="-50" dirty="0">
                <a:solidFill>
                  <a:srgbClr val="C00000"/>
                </a:solidFill>
              </a:rPr>
              <a:t>пакет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spc="-55" dirty="0">
                <a:solidFill>
                  <a:srgbClr val="C00000"/>
                </a:solidFill>
              </a:rPr>
              <a:t>документов</a:t>
            </a:r>
            <a:r>
              <a:rPr lang="ru-RU" spc="-55" dirty="0">
                <a:solidFill>
                  <a:prstClr val="black"/>
                </a:solidFill>
              </a:rPr>
              <a:t>.</a:t>
            </a:r>
            <a:r>
              <a:rPr lang="ru-RU" spc="35" dirty="0">
                <a:solidFill>
                  <a:prstClr val="black"/>
                </a:solidFill>
              </a:rPr>
              <a:t> </a:t>
            </a:r>
            <a:r>
              <a:rPr lang="ru-RU" spc="-150" dirty="0">
                <a:solidFill>
                  <a:prstClr val="black"/>
                </a:solidFill>
              </a:rPr>
              <a:t>В</a:t>
            </a:r>
            <a:r>
              <a:rPr lang="ru-RU" spc="5" dirty="0">
                <a:solidFill>
                  <a:prstClr val="black"/>
                </a:solidFill>
              </a:rPr>
              <a:t> </a:t>
            </a:r>
            <a:r>
              <a:rPr lang="ru-RU" spc="-35" dirty="0">
                <a:solidFill>
                  <a:prstClr val="black"/>
                </a:solidFill>
              </a:rPr>
              <a:t>комиссию</a:t>
            </a:r>
            <a:r>
              <a:rPr lang="ru-RU" spc="5" dirty="0">
                <a:solidFill>
                  <a:prstClr val="black"/>
                </a:solidFill>
              </a:rPr>
              <a:t> </a:t>
            </a:r>
            <a:r>
              <a:rPr lang="ru-RU" spc="-70" dirty="0">
                <a:solidFill>
                  <a:prstClr val="black"/>
                </a:solidFill>
              </a:rPr>
              <a:t>нужно</a:t>
            </a:r>
            <a:r>
              <a:rPr lang="ru-RU" spc="15" dirty="0">
                <a:solidFill>
                  <a:prstClr val="black"/>
                </a:solidFill>
              </a:rPr>
              <a:t> </a:t>
            </a:r>
            <a:r>
              <a:rPr lang="ru-RU" spc="-65" dirty="0" smtClean="0">
                <a:solidFill>
                  <a:prstClr val="black"/>
                </a:solidFill>
              </a:rPr>
              <a:t>предоставить: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08787" y="1600200"/>
            <a:ext cx="10774425" cy="3970318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аявление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 проведении обследования. Заполняется родителем (законным представителем). Дети, достигшие 15 лет, заполняют отдельное заявление-согласие на обследование самостоятельно.</a:t>
            </a:r>
          </a:p>
          <a:p>
            <a:pPr algn="l">
              <a:buFont typeface="Arial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личных документов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l">
              <a:buFont typeface="Arial"/>
              <a:buChar char="•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родителя (законного представителя);</a:t>
            </a:r>
          </a:p>
          <a:p>
            <a:pPr marL="742950" lvl="1" indent="-285750" algn="l">
              <a:buFont typeface="Arial"/>
              <a:buChar char="•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ребёнка (для детей до 14 лет);</a:t>
            </a:r>
          </a:p>
          <a:p>
            <a:pPr marL="742950" lvl="1" indent="-285750" algn="l">
              <a:buFont typeface="Arial"/>
              <a:buChar char="•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подтверждающий полномочия по представлению интересов ребёнка (копия решения суда, постановления об опеке/попечительстве) — при необходимости.</a:t>
            </a:r>
          </a:p>
          <a:p>
            <a:pPr algn="l">
              <a:buFont typeface="Arial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документы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l">
              <a:buFont typeface="Arial"/>
              <a:buChar char="•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заключение, содержащее информацию о состоянии здоровья, результатах обследований и лечения;</a:t>
            </a:r>
          </a:p>
          <a:p>
            <a:pPr marL="742950" lvl="1" indent="-285750" algn="l">
              <a:buFont typeface="Arial"/>
              <a:buChar char="•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заключения профильных врачей-специалистов (при наличии);</a:t>
            </a:r>
          </a:p>
          <a:p>
            <a:pPr marL="742950" lvl="1" indent="-285750" algn="l">
              <a:buFont typeface="Arial"/>
              <a:buChar char="•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МСЭ (подтверждающая факт установления инвалидности) — копия, при наличии;</a:t>
            </a:r>
          </a:p>
          <a:p>
            <a:pPr algn="l">
              <a:buFont typeface="Arial"/>
              <a:buChar char="•"/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l">
              <a:buFont typeface="Arial"/>
              <a:buChar char="•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образовательной организации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Arial"/>
              <a:buChar char="•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консилиума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образовательной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9229"/>
            <a:ext cx="15240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1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hkola3stroitel-r31.gosweb.gosuslugi.ru/netcat_files/multifile/182/250/dostupno_o_PMPK_page_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12142924" cy="683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AB9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56132" y="2510027"/>
            <a:ext cx="5628640" cy="3467100"/>
            <a:chOff x="1056132" y="2510027"/>
            <a:chExt cx="5628640" cy="3467100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704" y="2514599"/>
              <a:ext cx="5618988" cy="34579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0704" y="2514599"/>
              <a:ext cx="5619115" cy="3458210"/>
            </a:xfrm>
            <a:custGeom>
              <a:avLst/>
              <a:gdLst/>
              <a:ahLst/>
              <a:cxnLst/>
              <a:rect l="l" t="t" r="r" b="b"/>
              <a:pathLst>
                <a:path w="5619115" h="3458210">
                  <a:moveTo>
                    <a:pt x="0" y="576326"/>
                  </a:moveTo>
                  <a:lnTo>
                    <a:pt x="1910" y="529062"/>
                  </a:lnTo>
                  <a:lnTo>
                    <a:pt x="7544" y="482851"/>
                  </a:lnTo>
                  <a:lnTo>
                    <a:pt x="16751" y="437839"/>
                  </a:lnTo>
                  <a:lnTo>
                    <a:pt x="29384" y="394175"/>
                  </a:lnTo>
                  <a:lnTo>
                    <a:pt x="45295" y="352008"/>
                  </a:lnTo>
                  <a:lnTo>
                    <a:pt x="64334" y="311486"/>
                  </a:lnTo>
                  <a:lnTo>
                    <a:pt x="86355" y="272757"/>
                  </a:lnTo>
                  <a:lnTo>
                    <a:pt x="111207" y="235970"/>
                  </a:lnTo>
                  <a:lnTo>
                    <a:pt x="138743" y="201273"/>
                  </a:lnTo>
                  <a:lnTo>
                    <a:pt x="168814" y="168814"/>
                  </a:lnTo>
                  <a:lnTo>
                    <a:pt x="201273" y="138743"/>
                  </a:lnTo>
                  <a:lnTo>
                    <a:pt x="235970" y="111207"/>
                  </a:lnTo>
                  <a:lnTo>
                    <a:pt x="272757" y="86355"/>
                  </a:lnTo>
                  <a:lnTo>
                    <a:pt x="311486" y="64334"/>
                  </a:lnTo>
                  <a:lnTo>
                    <a:pt x="352008" y="45295"/>
                  </a:lnTo>
                  <a:lnTo>
                    <a:pt x="394175" y="29384"/>
                  </a:lnTo>
                  <a:lnTo>
                    <a:pt x="437839" y="16751"/>
                  </a:lnTo>
                  <a:lnTo>
                    <a:pt x="482851" y="7544"/>
                  </a:lnTo>
                  <a:lnTo>
                    <a:pt x="529062" y="1910"/>
                  </a:lnTo>
                  <a:lnTo>
                    <a:pt x="576326" y="0"/>
                  </a:lnTo>
                  <a:lnTo>
                    <a:pt x="5042662" y="0"/>
                  </a:lnTo>
                  <a:lnTo>
                    <a:pt x="5089925" y="1910"/>
                  </a:lnTo>
                  <a:lnTo>
                    <a:pt x="5136136" y="7544"/>
                  </a:lnTo>
                  <a:lnTo>
                    <a:pt x="5181148" y="16751"/>
                  </a:lnTo>
                  <a:lnTo>
                    <a:pt x="5224812" y="29384"/>
                  </a:lnTo>
                  <a:lnTo>
                    <a:pt x="5266979" y="45295"/>
                  </a:lnTo>
                  <a:lnTo>
                    <a:pt x="5307501" y="64334"/>
                  </a:lnTo>
                  <a:lnTo>
                    <a:pt x="5346230" y="86355"/>
                  </a:lnTo>
                  <a:lnTo>
                    <a:pt x="5383017" y="111207"/>
                  </a:lnTo>
                  <a:lnTo>
                    <a:pt x="5417714" y="138743"/>
                  </a:lnTo>
                  <a:lnTo>
                    <a:pt x="5450173" y="168814"/>
                  </a:lnTo>
                  <a:lnTo>
                    <a:pt x="5480244" y="201273"/>
                  </a:lnTo>
                  <a:lnTo>
                    <a:pt x="5507780" y="235970"/>
                  </a:lnTo>
                  <a:lnTo>
                    <a:pt x="5532632" y="272757"/>
                  </a:lnTo>
                  <a:lnTo>
                    <a:pt x="5554653" y="311486"/>
                  </a:lnTo>
                  <a:lnTo>
                    <a:pt x="5573692" y="352008"/>
                  </a:lnTo>
                  <a:lnTo>
                    <a:pt x="5589603" y="394175"/>
                  </a:lnTo>
                  <a:lnTo>
                    <a:pt x="5602236" y="437839"/>
                  </a:lnTo>
                  <a:lnTo>
                    <a:pt x="5611443" y="482851"/>
                  </a:lnTo>
                  <a:lnTo>
                    <a:pt x="5617077" y="529062"/>
                  </a:lnTo>
                  <a:lnTo>
                    <a:pt x="5618988" y="576326"/>
                  </a:lnTo>
                  <a:lnTo>
                    <a:pt x="5618988" y="2881630"/>
                  </a:lnTo>
                  <a:lnTo>
                    <a:pt x="5617077" y="2928896"/>
                  </a:lnTo>
                  <a:lnTo>
                    <a:pt x="5611443" y="2975110"/>
                  </a:lnTo>
                  <a:lnTo>
                    <a:pt x="5602236" y="3020124"/>
                  </a:lnTo>
                  <a:lnTo>
                    <a:pt x="5589603" y="3063790"/>
                  </a:lnTo>
                  <a:lnTo>
                    <a:pt x="5573692" y="3105958"/>
                  </a:lnTo>
                  <a:lnTo>
                    <a:pt x="5554653" y="3146481"/>
                  </a:lnTo>
                  <a:lnTo>
                    <a:pt x="5532632" y="3185210"/>
                  </a:lnTo>
                  <a:lnTo>
                    <a:pt x="5507780" y="3221996"/>
                  </a:lnTo>
                  <a:lnTo>
                    <a:pt x="5480244" y="3256693"/>
                  </a:lnTo>
                  <a:lnTo>
                    <a:pt x="5450173" y="3289150"/>
                  </a:lnTo>
                  <a:lnTo>
                    <a:pt x="5417714" y="3319221"/>
                  </a:lnTo>
                  <a:lnTo>
                    <a:pt x="5383017" y="3346756"/>
                  </a:lnTo>
                  <a:lnTo>
                    <a:pt x="5346230" y="3371607"/>
                  </a:lnTo>
                  <a:lnTo>
                    <a:pt x="5307501" y="3393625"/>
                  </a:lnTo>
                  <a:lnTo>
                    <a:pt x="5266979" y="3412664"/>
                  </a:lnTo>
                  <a:lnTo>
                    <a:pt x="5224812" y="3428573"/>
                  </a:lnTo>
                  <a:lnTo>
                    <a:pt x="5181148" y="3441205"/>
                  </a:lnTo>
                  <a:lnTo>
                    <a:pt x="5136136" y="3450412"/>
                  </a:lnTo>
                  <a:lnTo>
                    <a:pt x="5089925" y="3456045"/>
                  </a:lnTo>
                  <a:lnTo>
                    <a:pt x="5042662" y="3457955"/>
                  </a:lnTo>
                  <a:lnTo>
                    <a:pt x="576326" y="3457955"/>
                  </a:lnTo>
                  <a:lnTo>
                    <a:pt x="529062" y="3456045"/>
                  </a:lnTo>
                  <a:lnTo>
                    <a:pt x="482851" y="3450412"/>
                  </a:lnTo>
                  <a:lnTo>
                    <a:pt x="437839" y="3441205"/>
                  </a:lnTo>
                  <a:lnTo>
                    <a:pt x="394175" y="3428573"/>
                  </a:lnTo>
                  <a:lnTo>
                    <a:pt x="352008" y="3412664"/>
                  </a:lnTo>
                  <a:lnTo>
                    <a:pt x="311486" y="3393625"/>
                  </a:lnTo>
                  <a:lnTo>
                    <a:pt x="272757" y="3371607"/>
                  </a:lnTo>
                  <a:lnTo>
                    <a:pt x="235970" y="3346756"/>
                  </a:lnTo>
                  <a:lnTo>
                    <a:pt x="201273" y="3319221"/>
                  </a:lnTo>
                  <a:lnTo>
                    <a:pt x="168814" y="3289150"/>
                  </a:lnTo>
                  <a:lnTo>
                    <a:pt x="138743" y="3256693"/>
                  </a:lnTo>
                  <a:lnTo>
                    <a:pt x="111207" y="3221996"/>
                  </a:lnTo>
                  <a:lnTo>
                    <a:pt x="86355" y="3185210"/>
                  </a:lnTo>
                  <a:lnTo>
                    <a:pt x="64334" y="3146481"/>
                  </a:lnTo>
                  <a:lnTo>
                    <a:pt x="45295" y="3105958"/>
                  </a:lnTo>
                  <a:lnTo>
                    <a:pt x="29384" y="3063790"/>
                  </a:lnTo>
                  <a:lnTo>
                    <a:pt x="16751" y="3020124"/>
                  </a:lnTo>
                  <a:lnTo>
                    <a:pt x="7544" y="2975110"/>
                  </a:lnTo>
                  <a:lnTo>
                    <a:pt x="1910" y="2928896"/>
                  </a:lnTo>
                  <a:lnTo>
                    <a:pt x="0" y="2881630"/>
                  </a:lnTo>
                  <a:lnTo>
                    <a:pt x="0" y="576326"/>
                  </a:lnTo>
                  <a:close/>
                </a:path>
              </a:pathLst>
            </a:custGeom>
            <a:ln w="9144">
              <a:solidFill>
                <a:srgbClr val="C04F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09242" y="2612898"/>
            <a:ext cx="4949825" cy="28003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9085" marR="337820" indent="-287020">
              <a:lnSpc>
                <a:spcPct val="80000"/>
              </a:lnSpc>
              <a:spcBef>
                <a:spcPts val="585"/>
              </a:spcBef>
              <a:buClr>
                <a:srgbClr val="AB936B"/>
              </a:buClr>
              <a:buSzPct val="115000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05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назначенный </a:t>
            </a:r>
            <a:r>
              <a:rPr sz="2000" spc="-40" dirty="0">
                <a:latin typeface="Times New Roman"/>
                <a:cs typeface="Times New Roman"/>
              </a:rPr>
              <a:t>день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ребенок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вместе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с 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родителями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приходит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обследование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в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ПМПК.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ts val="2160"/>
              </a:lnSpc>
              <a:spcBef>
                <a:spcPts val="600"/>
              </a:spcBef>
              <a:buClr>
                <a:srgbClr val="AB936B"/>
              </a:buClr>
              <a:buSzPct val="115000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95" dirty="0">
                <a:latin typeface="Times New Roman"/>
                <a:cs typeface="Times New Roman"/>
              </a:rPr>
              <a:t>Ва</a:t>
            </a:r>
            <a:r>
              <a:rPr sz="2000" spc="-110" dirty="0">
                <a:latin typeface="Times New Roman"/>
                <a:cs typeface="Times New Roman"/>
              </a:rPr>
              <a:t>ж</a:t>
            </a:r>
            <a:r>
              <a:rPr sz="2000" spc="20" dirty="0">
                <a:latin typeface="Times New Roman"/>
                <a:cs typeface="Times New Roman"/>
              </a:rPr>
              <a:t>но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создать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7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р</a:t>
            </a:r>
            <a:r>
              <a:rPr sz="2000" spc="-35" dirty="0">
                <a:latin typeface="Times New Roman"/>
                <a:cs typeface="Times New Roman"/>
              </a:rPr>
              <a:t>еб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spc="-55" dirty="0">
                <a:latin typeface="Times New Roman"/>
                <a:cs typeface="Times New Roman"/>
              </a:rPr>
              <a:t>нка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позит</a:t>
            </a:r>
            <a:r>
              <a:rPr sz="2000" spc="-30" dirty="0">
                <a:latin typeface="Times New Roman"/>
                <a:cs typeface="Times New Roman"/>
              </a:rPr>
              <a:t>ивный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ts val="1920"/>
              </a:lnSpc>
            </a:pPr>
            <a:r>
              <a:rPr sz="2000" spc="-15" dirty="0">
                <a:latin typeface="Times New Roman"/>
                <a:cs typeface="Times New Roman"/>
              </a:rPr>
              <a:t>настрой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на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обследование.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Объясните,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что</a:t>
            </a:r>
            <a:endParaRPr sz="2000">
              <a:latin typeface="Times New Roman"/>
              <a:cs typeface="Times New Roman"/>
            </a:endParaRPr>
          </a:p>
          <a:p>
            <a:pPr marL="299085" marR="5080">
              <a:lnSpc>
                <a:spcPct val="80000"/>
              </a:lnSpc>
              <a:spcBef>
                <a:spcPts val="240"/>
              </a:spcBef>
            </a:pPr>
            <a:r>
              <a:rPr sz="2000" spc="-25" dirty="0">
                <a:latin typeface="Times New Roman"/>
                <a:cs typeface="Times New Roman"/>
              </a:rPr>
              <a:t>необходимо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будет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постараться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выполнить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задания.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Это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важно.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ts val="2160"/>
              </a:lnSpc>
              <a:spcBef>
                <a:spcPts val="600"/>
              </a:spcBef>
              <a:buClr>
                <a:srgbClr val="AB936B"/>
              </a:buClr>
              <a:buSzPct val="115000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35" dirty="0">
                <a:latin typeface="Times New Roman"/>
                <a:cs typeface="Times New Roman"/>
              </a:rPr>
              <a:t>Настраивайте</a:t>
            </a:r>
            <a:r>
              <a:rPr sz="2000" spc="-40" dirty="0">
                <a:latin typeface="Times New Roman"/>
                <a:cs typeface="Times New Roman"/>
              </a:rPr>
              <a:t> ребенка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на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игровую</a:t>
            </a:r>
            <a:endParaRPr sz="2000">
              <a:latin typeface="Times New Roman"/>
              <a:cs typeface="Times New Roman"/>
            </a:endParaRPr>
          </a:p>
          <a:p>
            <a:pPr marL="299085" marR="147955">
              <a:lnSpc>
                <a:spcPct val="80000"/>
              </a:lnSpc>
              <a:spcBef>
                <a:spcPts val="240"/>
              </a:spcBef>
            </a:pPr>
            <a:r>
              <a:rPr sz="2000" spc="-45" dirty="0">
                <a:latin typeface="Times New Roman"/>
                <a:cs typeface="Times New Roman"/>
              </a:rPr>
              <a:t>деятельность,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школьника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на</a:t>
            </a:r>
            <a:r>
              <a:rPr sz="2000" spc="-5" dirty="0">
                <a:latin typeface="Times New Roman"/>
                <a:cs typeface="Times New Roman"/>
              </a:rPr>
              <a:t> общение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с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педагогом,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интересные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учебные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задания.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19755" y="736091"/>
            <a:ext cx="7614284" cy="1021080"/>
            <a:chOff x="2619755" y="736091"/>
            <a:chExt cx="7614284" cy="1021080"/>
          </a:xfrm>
        </p:grpSpPr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4327" y="740663"/>
              <a:ext cx="7604760" cy="10119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24327" y="740663"/>
              <a:ext cx="7604759" cy="1012190"/>
            </a:xfrm>
            <a:custGeom>
              <a:avLst/>
              <a:gdLst/>
              <a:ahLst/>
              <a:cxnLst/>
              <a:rect l="l" t="t" r="r" b="b"/>
              <a:pathLst>
                <a:path w="7604759" h="1012189">
                  <a:moveTo>
                    <a:pt x="0" y="168656"/>
                  </a:moveTo>
                  <a:lnTo>
                    <a:pt x="6028" y="123839"/>
                  </a:lnTo>
                  <a:lnTo>
                    <a:pt x="23038" y="83556"/>
                  </a:lnTo>
                  <a:lnTo>
                    <a:pt x="49418" y="49418"/>
                  </a:lnTo>
                  <a:lnTo>
                    <a:pt x="83556" y="23038"/>
                  </a:lnTo>
                  <a:lnTo>
                    <a:pt x="123839" y="6028"/>
                  </a:lnTo>
                  <a:lnTo>
                    <a:pt x="168656" y="0"/>
                  </a:lnTo>
                  <a:lnTo>
                    <a:pt x="7436104" y="0"/>
                  </a:lnTo>
                  <a:lnTo>
                    <a:pt x="7480920" y="6028"/>
                  </a:lnTo>
                  <a:lnTo>
                    <a:pt x="7521203" y="23038"/>
                  </a:lnTo>
                  <a:lnTo>
                    <a:pt x="7555341" y="49418"/>
                  </a:lnTo>
                  <a:lnTo>
                    <a:pt x="7581721" y="83556"/>
                  </a:lnTo>
                  <a:lnTo>
                    <a:pt x="7598731" y="123839"/>
                  </a:lnTo>
                  <a:lnTo>
                    <a:pt x="7604760" y="168656"/>
                  </a:lnTo>
                  <a:lnTo>
                    <a:pt x="7604760" y="843280"/>
                  </a:lnTo>
                  <a:lnTo>
                    <a:pt x="7598731" y="888096"/>
                  </a:lnTo>
                  <a:lnTo>
                    <a:pt x="7581721" y="928379"/>
                  </a:lnTo>
                  <a:lnTo>
                    <a:pt x="7555341" y="962517"/>
                  </a:lnTo>
                  <a:lnTo>
                    <a:pt x="7521203" y="988897"/>
                  </a:lnTo>
                  <a:lnTo>
                    <a:pt x="7480920" y="1005907"/>
                  </a:lnTo>
                  <a:lnTo>
                    <a:pt x="7436104" y="1011936"/>
                  </a:lnTo>
                  <a:lnTo>
                    <a:pt x="168656" y="1011936"/>
                  </a:lnTo>
                  <a:lnTo>
                    <a:pt x="123839" y="1005907"/>
                  </a:lnTo>
                  <a:lnTo>
                    <a:pt x="83556" y="988897"/>
                  </a:lnTo>
                  <a:lnTo>
                    <a:pt x="49418" y="962517"/>
                  </a:lnTo>
                  <a:lnTo>
                    <a:pt x="23038" y="928379"/>
                  </a:lnTo>
                  <a:lnTo>
                    <a:pt x="6028" y="888096"/>
                  </a:lnTo>
                  <a:lnTo>
                    <a:pt x="0" y="843280"/>
                  </a:lnTo>
                  <a:lnTo>
                    <a:pt x="0" y="168656"/>
                  </a:lnTo>
                  <a:close/>
                </a:path>
              </a:pathLst>
            </a:custGeom>
            <a:ln w="9143">
              <a:solidFill>
                <a:srgbClr val="DD8B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46830" y="956258"/>
            <a:ext cx="61582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Визит</a:t>
            </a:r>
            <a:r>
              <a:rPr sz="3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85" dirty="0">
                <a:solidFill>
                  <a:srgbClr val="C00000"/>
                </a:solidFill>
                <a:latin typeface="Times New Roman"/>
                <a:cs typeface="Times New Roman"/>
              </a:rPr>
              <a:t>дл</a:t>
            </a:r>
            <a:r>
              <a:rPr sz="3200" b="1" spc="-180" dirty="0">
                <a:solidFill>
                  <a:srgbClr val="C00000"/>
                </a:solidFill>
                <a:latin typeface="Times New Roman"/>
                <a:cs typeface="Times New Roman"/>
              </a:rPr>
              <a:t>я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80" dirty="0">
                <a:solidFill>
                  <a:srgbClr val="C00000"/>
                </a:solidFill>
                <a:latin typeface="Times New Roman"/>
                <a:cs typeface="Times New Roman"/>
              </a:rPr>
              <a:t>об</a:t>
            </a:r>
            <a:r>
              <a:rPr sz="3200" b="1" spc="60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32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ледования</a:t>
            </a:r>
            <a:r>
              <a:rPr sz="3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105" dirty="0">
                <a:solidFill>
                  <a:srgbClr val="C00000"/>
                </a:solidFill>
                <a:latin typeface="Times New Roman"/>
                <a:cs typeface="Times New Roman"/>
              </a:rPr>
              <a:t>ПМПК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543" y="2683764"/>
            <a:ext cx="4248911" cy="3057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hkola3stroitel-r31.gosweb.gosuslugi.ru/netcat_files/multifile/182/250/dostupno_o_PMPK_page_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343</TotalTime>
  <Words>619</Words>
  <Application>Microsoft Office PowerPoint</Application>
  <PresentationFormat>Произвольный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Что такое ПМПК?</vt:lpstr>
      <vt:lpstr>Причины обращения  в ПМПК</vt:lpstr>
      <vt:lpstr>Состав ПМПК</vt:lpstr>
      <vt:lpstr>Для чего проводится комплексное психолого-медико-  педагогическое обследование ребенка?</vt:lpstr>
      <vt:lpstr>Для обращения в ПМПК необходимо оформить  пакет документов. В комиссию нужно предоставить:</vt:lpstr>
      <vt:lpstr>Презентация PowerPoint</vt:lpstr>
      <vt:lpstr>Визит для обследования в ПМПК</vt:lpstr>
      <vt:lpstr>Презентация PowerPoint</vt:lpstr>
      <vt:lpstr>Процедура обследования  на ПМПК</vt:lpstr>
      <vt:lpstr>Результаты обследования:  заключение ПМПК</vt:lpstr>
      <vt:lpstr>Презентация PowerPoint</vt:lpstr>
      <vt:lpstr>Результат обследования  ПМПК и права родителей</vt:lpstr>
      <vt:lpstr> ТПМПК График работы: Пн-пт 8.30-17.00 Телефон: 8 (4922) 77-97-06 Почта: dosp@vladedu.ru Адрес: 600031, г.Владимир, ул.Юбилейная, д.44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Лена</cp:lastModifiedBy>
  <cp:revision>30</cp:revision>
  <dcterms:created xsi:type="dcterms:W3CDTF">2024-04-19T02:01:29Z</dcterms:created>
  <dcterms:modified xsi:type="dcterms:W3CDTF">2026-03-17T17:56:47Z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2024-04-19T00:00:00Z</vt:filetime>
  </property>
</Properties>
</file>